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Shape 99"/>
          <p:cNvSpPr/>
          <p:nvPr>
            <p:ph type="sldImg"/>
          </p:nvPr>
        </p:nvSpPr>
        <p:spPr>
          <a:prstGeom prst="rect">
            <a:avLst/>
          </a:prstGeom>
        </p:spPr>
        <p:txBody>
          <a:bodyPr/>
          <a:lstStyle/>
          <a:p>
            <a:pPr/>
          </a:p>
        </p:txBody>
      </p:sp>
      <p:sp>
        <p:nvSpPr>
          <p:cNvPr id="100" name="Shape 100"/>
          <p:cNvSpPr/>
          <p:nvPr>
            <p:ph type="body" sz="quarter" idx="1"/>
          </p:nvPr>
        </p:nvSpPr>
        <p:spPr>
          <a:prstGeom prst="rect">
            <a:avLst/>
          </a:prstGeom>
        </p:spPr>
        <p:txBody>
          <a:bodyPr/>
          <a:lstStyle/>
          <a:p>
            <a:pPr/>
            <a:r>
              <a:t>Hi everyone, my name is Rahul, and this is my resubmission for Tachyon Task 2, completed for the Backend Developer role.</a:t>
            </a:r>
          </a:p>
          <a:p>
            <a:pPr/>
          </a:p>
          <a:p>
            <a:pPr/>
            <a:r>
              <a:t>In this task, I’ve built a full-stack task management application with integrated real-time communication.</a:t>
            </a:r>
          </a:p>
          <a:p>
            <a:pPr/>
            <a:r>
              <a:t>The system allows users to register, log in securely, create and manage their tasks, and chat in real-time — all within one unified web platform.</a:t>
            </a:r>
          </a:p>
          <a:p>
            <a:pPr/>
          </a:p>
          <a:p>
            <a:pPr/>
            <a:r>
              <a:t>The backend is completely developed using Flask, a lightweight Python framework, along with SQLite for persistent data storage and Flask-SocketIO to handle live chat functionality.</a:t>
            </a:r>
          </a:p>
          <a:p>
            <a:pPr/>
            <a:r>
              <a:t>For the frontend, I’ve used HTML, CSS, and JavaScript to build a responsive and modern user interface.</a:t>
            </a:r>
          </a:p>
          <a:p>
            <a:pPr/>
          </a:p>
          <a:p>
            <a:pP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Here are the main features of TaskFlow:</a:t>
            </a:r>
          </a:p>
          <a:p>
            <a:pPr/>
            <a:r>
              <a:t>It supports secure authentication using JWT and Werkzeug.</a:t>
            </a:r>
          </a:p>
          <a:p>
            <a:pPr/>
            <a:r>
              <a:t>Complete CRUD operations for managing tasks.</a:t>
            </a:r>
          </a:p>
          <a:p>
            <a:pPr/>
            <a:r>
              <a:t>Each user’s tasks are fully isolated, thanks to JWT filtering.</a:t>
            </a:r>
          </a:p>
          <a:p>
            <a:pPr/>
            <a:r>
              <a:t>A built-in real-time chat lets users collaborate instantly.</a:t>
            </a:r>
          </a:p>
          <a:p>
            <a:pPr/>
            <a:r>
              <a:t>The frontend is modern, responsive, and visually appealing using glassmorphism.</a:t>
            </a:r>
          </a:p>
          <a:p>
            <a:pPr/>
            <a:r>
              <a:t>The system is optimized for performance, with lightweight SQLite queries and no unnecessary overhead.</a:t>
            </a:r>
          </a:p>
          <a:p>
            <a:pPr/>
            <a:r>
              <a:t>Security features like validation, error handling, and CORS make it safe for deployment.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Security was a major focus.</a:t>
            </a:r>
          </a:p>
          <a:p>
            <a:pPr/>
            <a:r>
              <a:t>Passwords are securely hashed using Werkzeug before storing in the database.</a:t>
            </a:r>
          </a:p>
          <a:p>
            <a:pPr/>
            <a:r>
              <a:t>JWT tokens are signed with a secret key and expire after seven days.</a:t>
            </a:r>
          </a:p>
          <a:p>
            <a:pPr/>
            <a:r>
              <a:t>All routes that deal with user data are protected by the @token_required decorator.</a:t>
            </a:r>
          </a:p>
          <a:p>
            <a:pPr/>
            <a:r>
              <a:t>Requests are filtered by user ID to ensure users can access only their own data.</a:t>
            </a:r>
          </a:p>
          <a:p>
            <a:pPr/>
            <a:r>
              <a:t>CORS is configured to allow safe frontend-backend communication.</a:t>
            </a:r>
          </a:p>
          <a:p>
            <a:pPr/>
            <a:r>
              <a:t>All user input is validated, and error messages are generic to prevent information leaks.</a:t>
            </a:r>
          </a:p>
          <a:p>
            <a:pPr/>
            <a:r>
              <a:t>Parameterized SQLite queries protect the app from SQL injection attacks.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The project is neatly organized.</a:t>
            </a:r>
          </a:p>
          <a:p>
            <a:pPr/>
            <a:r>
              <a:t>The backend folder contains server.py and the SQLite database.</a:t>
            </a:r>
          </a:p>
          <a:p>
            <a:pPr/>
            <a:r>
              <a:t>server.py handles everything — authentication, task routes, and Socket.IO events.</a:t>
            </a:r>
          </a:p>
          <a:p>
            <a:pPr/>
            <a:r>
              <a:t>The frontend folder contains HTML, CSS, and JavaScript files.</a:t>
            </a:r>
          </a:p>
          <a:p>
            <a:pPr/>
            <a:r>
              <a:t>index.html is the main dashboard, login.html handles authentication, and app.js controls logic for tasks and chat.</a:t>
            </a:r>
          </a:p>
          <a:p>
            <a:pPr/>
            <a:r>
              <a:t>This structure makes the project modular and easy to extend in the future — for example, by adding file sharing or notifications.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the following slides are screenshots of the application, but rather than just walking you through static images, I'd like to switch over now and show you the 'TaskFlow' application running live.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I tested the backend APIs using Postman and curl.</a:t>
            </a:r>
          </a:p>
          <a:p>
            <a:pPr/>
            <a:r>
              <a:t>During testing, I verified user registration, JWT token generation, and CRUD operations.</a:t>
            </a:r>
          </a:p>
          <a:p>
            <a:pPr/>
            <a:r>
              <a:t>I also confirmed that only authenticated users can access their own tasks.</a:t>
            </a:r>
          </a:p>
          <a:p>
            <a:pPr/>
            <a:r>
              <a:t>Unauthorized requests were correctly blocked by the middleware.</a:t>
            </a:r>
          </a:p>
          <a:p>
            <a:pPr/>
            <a:r>
              <a:t>Every endpoint returned proper HTTP response codes and JSON data, confirming both reliability and security.</a:t>
            </a:r>
          </a:p>
          <a:p>
            <a:pPr/>
            <a:r>
              <a:t>This ensured the entire backend worked seamlessly before integrating the frontend</a:t>
            </a:r>
          </a:p>
          <a:p>
            <a:pPr/>
          </a:p>
          <a:p>
            <a:pPr/>
            <a:r>
              <a:t>After backend validation, I integrated and tested the frontend.</a:t>
            </a:r>
          </a:p>
          <a:p>
            <a:pPr/>
            <a:r>
              <a:t>The signup and login flows worked smoothly with input validation and token storage.</a:t>
            </a:r>
          </a:p>
          <a:p>
            <a:pPr/>
            <a:r>
              <a:t>Each user only saw their own tasks, verifying isolation logic.</a:t>
            </a:r>
          </a:p>
          <a:p>
            <a:pPr/>
            <a:r>
              <a:t>I tested real-time chat by connecting multiple browser windows — messages appeared instantly across all clients.</a:t>
            </a:r>
          </a:p>
          <a:p>
            <a:pPr/>
            <a:r>
              <a:t>Room-based messaging worked perfectly, ensuring proper event-based synchronization.</a:t>
            </a:r>
          </a:p>
          <a:p>
            <a:pPr/>
            <a:r>
              <a:t>Overall, the frontend and backend communicated efficiently through both REST and WebSocket channels.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During development, I faced three major challenges.</a:t>
            </a:r>
          </a:p>
          <a:p>
            <a:pPr/>
            <a:r>
              <a:t>First, implementing user task isolation — initially, tasks were visible to all users. I solved this by filtering every task query using the JWT’s user ID.</a:t>
            </a:r>
          </a:p>
          <a:p>
            <a:pPr/>
            <a:r>
              <a:t>Second, building real-time communication was tricky. Flask-SocketIO solved this by providing room-based event handling.</a:t>
            </a:r>
          </a:p>
          <a:p>
            <a:pPr/>
            <a:r>
              <a:t>Third, managing routes in Flask could get messy, so I organized them modularly and used decorators for authentication.</a:t>
            </a:r>
          </a:p>
          <a:p>
            <a:pPr/>
            <a:r>
              <a:t>These solutions made the system cleaner, faster, and more secure overall.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In the future, I plan to add OAuth2 login using Google or GitHub for smoother authentication.</a:t>
            </a:r>
          </a:p>
          <a:p>
            <a:pPr/>
            <a:r>
              <a:t>I’d also like to create a task analytics dashboard with visual charts, plus support for tags and labels.</a:t>
            </a:r>
          </a:p>
          <a:p>
            <a:pPr/>
            <a:r>
              <a:t>Another goal is team collaboration features, such as shared tasks and role-based access.</a:t>
            </a:r>
          </a:p>
          <a:p>
            <a:pPr/>
            <a:r>
              <a:t>Finally, I want to include file attachments and email notifications for upcoming tasks.</a:t>
            </a:r>
          </a:p>
          <a:p>
            <a:pPr/>
            <a:r>
              <a:t>These enhancements would make TaskFlow even more powerful and ready for enterprise-level use.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That concludes my application walkthrough for the Backend Developer role. In this resubmission, I’ve demonstrated my project, which implements topics 1, 2, and 4. I’ve built a secure, real-time, full-stack application that fulfills all the core requirements.</a:t>
            </a:r>
          </a:p>
          <a:p>
            <a:pPr/>
          </a:p>
          <a:p>
            <a:pPr/>
            <a:r>
              <a:t>Thank you very much for your time and for giving me this opportunity.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Shape 104"/>
          <p:cNvSpPr/>
          <p:nvPr>
            <p:ph type="sldImg"/>
          </p:nvPr>
        </p:nvSpPr>
        <p:spPr>
          <a:prstGeom prst="rect">
            <a:avLst/>
          </a:prstGeom>
        </p:spPr>
        <p:txBody>
          <a:bodyPr/>
          <a:lstStyle/>
          <a:p>
            <a:pPr/>
          </a:p>
        </p:txBody>
      </p:sp>
      <p:sp>
        <p:nvSpPr>
          <p:cNvPr id="105" name="Shape 105"/>
          <p:cNvSpPr/>
          <p:nvPr>
            <p:ph type="body" sz="quarter" idx="1"/>
          </p:nvPr>
        </p:nvSpPr>
        <p:spPr>
          <a:prstGeom prst="rect">
            <a:avLst/>
          </a:prstGeom>
        </p:spPr>
        <p:txBody>
          <a:bodyPr/>
          <a:lstStyle/>
          <a:p>
            <a:pPr/>
            <a:r>
              <a:t>In this project, I’ve implemented three main topics:</a:t>
            </a:r>
          </a:p>
          <a:p>
            <a:pPr/>
            <a:r>
              <a:t>	1.	REST API with CRUD Operations, built entirely with Flask. It supports creating, reading, updating, and deleting tasks, each linked to the logged-in user.</a:t>
            </a:r>
          </a:p>
          <a:p>
            <a:pPr/>
            <a:r>
              <a:t>	2.	JWT Authentication, where I implemented token-based security with Werkzeug password hashing and JWT token generation.</a:t>
            </a:r>
          </a:p>
          <a:p>
            <a:pPr/>
            <a:r>
              <a:t>	3.	Real-Time WebSocket Chat, using Flask-SocketIO to enable instant messaging across multiple users in room-based chats.</a:t>
            </a:r>
          </a:p>
          <a:p>
            <a:pPr/>
            <a:r>
              <a:t>These three modules together make TaskFlow a complete full-stack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Shape 116"/>
          <p:cNvSpPr/>
          <p:nvPr>
            <p:ph type="sldImg"/>
          </p:nvPr>
        </p:nvSpPr>
        <p:spPr>
          <a:prstGeom prst="rect">
            <a:avLst/>
          </a:prstGeom>
        </p:spPr>
        <p:txBody>
          <a:bodyPr/>
          <a:lstStyle/>
          <a:p>
            <a:pPr/>
          </a:p>
        </p:txBody>
      </p:sp>
      <p:sp>
        <p:nvSpPr>
          <p:cNvPr id="117" name="Shape 117"/>
          <p:cNvSpPr/>
          <p:nvPr>
            <p:ph type="body" sz="quarter" idx="1"/>
          </p:nvPr>
        </p:nvSpPr>
        <p:spPr>
          <a:prstGeom prst="rect">
            <a:avLst/>
          </a:prstGeom>
        </p:spPr>
        <p:txBody>
          <a:bodyPr/>
          <a:lstStyle/>
          <a:p>
            <a:pPr/>
            <a:r>
              <a:t>TaskFlow follows a three-tier architecture — frontend, backend, and database.</a:t>
            </a:r>
          </a:p>
          <a:p>
            <a:pPr/>
            <a:r>
              <a:t>The frontend layer is built using HTML, CSS, and JavaScript. It handles user interactions and communicates with the backend through REST APIs and Socket.IO.</a:t>
            </a:r>
          </a:p>
          <a:p>
            <a:pPr/>
            <a:r>
              <a:t>The backend layer is powered by Flask and Flask-SocketIO. It manages authentication, routes, and real-time chat.</a:t>
            </a:r>
          </a:p>
          <a:p>
            <a:pPr/>
            <a:r>
              <a:t>The database layer uses SQLite to store users and tasks persistently.</a:t>
            </a:r>
          </a:p>
          <a:p>
            <a:pPr/>
            <a:r>
              <a:t>I also designed it with clean separation of concerns, meaning each component handles its own responsibility — and the API is stateless, so every request is independent, improving scalability.</a:t>
            </a:r>
          </a:p>
          <a:p>
            <a:pPr/>
          </a:p>
          <a:p>
            <a:pPr/>
            <a:r>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For the backend, I used Flask, Flask-SocketIO, Flask-CORS, Werkzeug, SQLite, and PyJWT.</a:t>
            </a:r>
          </a:p>
          <a:p>
            <a:pPr/>
            <a:r>
              <a:t>Flask provides the API structure, Socket.IO enables real-time chat, and SQLite stores persistent task data.</a:t>
            </a:r>
          </a:p>
          <a:p>
            <a:pPr/>
            <a:r>
              <a:t>Werkzeug securely hashes passwords, and JWT handles authentication.</a:t>
            </a:r>
          </a:p>
          <a:p>
            <a:pPr/>
            <a:r>
              <a:t>For the frontend, I used pure HTML, CSS, and JavaScript — no frameworks — to keep it lightweight.</a:t>
            </a:r>
          </a:p>
          <a:p>
            <a:pPr/>
            <a:r>
              <a:t>The Fetch API is used for calling backend endpoints, and the Socket.IO client manages live communication between users.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The database is minimal but efficient.</a:t>
            </a:r>
          </a:p>
          <a:p>
            <a:pPr/>
            <a:r>
              <a:t>It contains two main tables — Users and Tasks.</a:t>
            </a:r>
          </a:p>
          <a:p>
            <a:pPr/>
            <a:r>
              <a:t>The Users table stores a unique username and a securely hashed password.</a:t>
            </a:r>
          </a:p>
          <a:p>
            <a:pPr/>
            <a:r>
              <a:t>The Tasks table includes task title, description, status, timestamps, and a user ID linking it to its creator.</a:t>
            </a:r>
          </a:p>
          <a:p>
            <a:pPr/>
            <a:r>
              <a:t>A foreign key constraint ensures that when a user is deleted, their tasks are automatically removed — maintaining clean data relationships.</a:t>
            </a:r>
          </a:p>
          <a:p>
            <a:pPr/>
            <a:r>
              <a:t>This one-to-many design allows each user to manage their own tasks independently.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My Flask backend exposes clean REST endpoints:</a:t>
            </a:r>
          </a:p>
          <a:p>
            <a:pPr/>
            <a:r>
              <a:t>For authentication — /api/auth/register for signup and /api/auth/login for token generation.</a:t>
            </a:r>
          </a:p>
          <a:p>
            <a:pPr/>
            <a:r>
              <a:t>For task management — I implemented /api/tasks for CRUD operations and a /api/tasks/&lt;id&gt;/complete route to mark tasks as done.</a:t>
            </a:r>
          </a:p>
          <a:p>
            <a:pPr/>
            <a:r>
              <a:t>Each of these routes is protected by a @token_required decorator that ensures only logged-in users can access their own data.</a:t>
            </a:r>
          </a:p>
          <a:p>
            <a:pPr/>
            <a:r>
              <a:t>I also added a / root route to verify server health.</a:t>
            </a:r>
          </a:p>
          <a:p>
            <a:pPr/>
            <a:r>
              <a:t>Every endpoint returns structured JSON responses for smooth frontend integration.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Here’s how the authentication flow works:</a:t>
            </a:r>
          </a:p>
          <a:p>
            <a:pPr/>
            <a:r>
              <a:t>When a user registers or logs in, the backend validates their credentials and hashes the password using Werkzeug.</a:t>
            </a:r>
          </a:p>
          <a:p>
            <a:pPr/>
            <a:r>
              <a:t>A JWT token is then generated containing their user ID, valid for seven days.</a:t>
            </a:r>
          </a:p>
          <a:p>
            <a:pPr/>
            <a:r>
              <a:t>This token is stored in the browser’s localStorage.</a:t>
            </a:r>
          </a:p>
          <a:p>
            <a:pPr/>
            <a:r>
              <a:t>Every time the user performs an action, like adding or viewing tasks, the token is sent in the Authorization header.</a:t>
            </a:r>
          </a:p>
          <a:p>
            <a:pPr/>
            <a:r>
              <a:t>On the backend, my decorator verifies the token’s validity and extracts the user ID — ensuring each request is authenticated and secure.</a:t>
            </a:r>
          </a:p>
          <a:p>
            <a:pPr/>
            <a:r>
              <a:t>Since the API is stateless, no session storage is needed — the token itself carries the authentication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Here are the two key code snippets that power the JWT authentication flow.</a:t>
            </a:r>
          </a:p>
          <a:p>
            <a:pPr/>
            <a:r>
              <a:t>I’ll be showing this in more detail during the live code walkthrough, but this is the core logic behind how authentication works.</a:t>
            </a:r>
          </a:p>
          <a:p>
            <a:pPr/>
          </a:p>
          <a:p>
            <a:pPr/>
            <a:r>
              <a:t>On the left, we have token generation.</a:t>
            </a:r>
          </a:p>
          <a:p>
            <a:pPr/>
            <a:r>
              <a:t>After a user’s credentials are validated, we create a JWT using jwt.encode(), passing in a payload that includes the user’s ID and an expiry time of seven days.</a:t>
            </a:r>
          </a:p>
          <a:p>
            <a:pPr/>
            <a:r>
              <a:t>The token is then signed using the app’s secret key, which is stored securely in the Flask configuration.</a:t>
            </a:r>
          </a:p>
          <a:p>
            <a:pPr/>
            <a:r>
              <a:t>This token is returned to the client and stored in the browser’s localStorage.</a:t>
            </a:r>
          </a:p>
          <a:p>
            <a:pPr/>
          </a:p>
          <a:p>
            <a:pPr/>
            <a:r>
              <a:t>On the right is the token verification decorator.</a:t>
            </a:r>
          </a:p>
          <a:p>
            <a:pPr/>
            <a:r>
              <a:t>In Flask, I implemented this as a custom @token_required function.</a:t>
            </a:r>
          </a:p>
          <a:p>
            <a:pPr/>
            <a:r>
              <a:t>It extracts the token from the Authorization header, removes the “Bearer” prefix, and uses jwt.decode() to verify the token using the same secret key.</a:t>
            </a:r>
          </a:p>
          <a:p>
            <a:pPr/>
            <a:r>
              <a:t>If the token is valid, the user’s ID is attached to the request so protected routes can identify the authenticated user.</a:t>
            </a:r>
          </a:p>
          <a:p>
            <a:pPr/>
            <a:r>
              <a:t>If the token is missing or invalid, it immediately returns a 401 error — either “Missing token” or “Invalid token.”</a:t>
            </a:r>
          </a:p>
          <a:p>
            <a:pPr/>
          </a:p>
          <a:p>
            <a:pPr/>
            <a:r>
              <a:t>Together, these two snippets form a stateless authentication flow, ensuring that every request is verified securely without storing sessions on the server.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Real-time chat is powered by Flask-SocketIO.</a:t>
            </a:r>
          </a:p>
          <a:p>
            <a:pPr/>
            <a:r>
              <a:t>When a user connects, they join a room identified by a custom room name.</a:t>
            </a:r>
          </a:p>
          <a:p>
            <a:pPr/>
            <a:r>
              <a:t>Messages sent to that room are instantly broadcast to all connected clients using the emit() method.</a:t>
            </a:r>
          </a:p>
          <a:p>
            <a:pPr/>
            <a:r>
              <a:t>Users can also leave rooms dynamically, and connection and disconnection events are handled cleanly.</a:t>
            </a:r>
          </a:p>
          <a:p>
            <a:pPr/>
            <a:r>
              <a:t>This allows multiple users to communicate simultaneously with zero page reloads.</a:t>
            </a:r>
          </a:p>
          <a:p>
            <a:pPr/>
            <a:r>
              <a:t>On the frontend, the Socket.IO client in app.js manages message sending and updates the chat UI instantly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half"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93"/>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0">
              <a:spcBef>
                <a:spcPts val="500"/>
              </a:spcBef>
              <a:buSzTx/>
              <a:buFontTx/>
              <a:buNone/>
              <a:defRPr b="1" sz="2400"/>
            </a:lvl2pPr>
            <a:lvl3pPr marL="0" indent="0">
              <a:spcBef>
                <a:spcPts val="500"/>
              </a:spcBef>
              <a:buSzTx/>
              <a:buFontTx/>
              <a:buNone/>
              <a:defRPr b="1" sz="2400"/>
            </a:lvl3pPr>
            <a:lvl4pPr marL="0" indent="0">
              <a:spcBef>
                <a:spcPts val="500"/>
              </a:spcBef>
              <a:buSzTx/>
              <a:buFontTx/>
              <a:buNone/>
              <a:defRPr b="1" sz="2400"/>
            </a:lvl4pPr>
            <a:lvl5pPr marL="0" indent="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1"/>
            <a:ext cx="4041775" cy="639769"/>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6" cy="1162050"/>
          </a:xfrm>
          <a:prstGeom prst="rect">
            <a:avLst/>
          </a:prstGeom>
        </p:spPr>
        <p:txBody>
          <a:bodyPr anchor="b"/>
          <a:lstStyle>
            <a:lvl1pPr algn="l">
              <a:defRPr b="1" sz="2000"/>
            </a:lvl1pPr>
          </a:lstStyle>
          <a:p>
            <a:pPr/>
            <a:r>
              <a:t>Title Text</a:t>
            </a:r>
          </a:p>
        </p:txBody>
      </p:sp>
      <p:sp>
        <p:nvSpPr>
          <p:cNvPr id="73" name="Body Level One…"/>
          <p:cNvSpPr txBox="1"/>
          <p:nvPr>
            <p:ph type="body" sz="half"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8" y="1435100"/>
            <a:ext cx="3008317" cy="4691063"/>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4"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4" cy="4114800"/>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792288" y="5367337"/>
            <a:ext cx="5486404" cy="804868"/>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8166100" y="2926079"/>
            <a:ext cx="5730240" cy="53035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81" y="6414762"/>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94" name="TextBox 1"/>
          <p:cNvSpPr txBox="1"/>
          <p:nvPr/>
        </p:nvSpPr>
        <p:spPr>
          <a:xfrm>
            <a:off x="629346" y="2285999"/>
            <a:ext cx="13371709" cy="177746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6000">
                <a:solidFill>
                  <a:srgbClr val="FFFFFF"/>
                </a:solidFill>
                <a:latin typeface="+mn-lt"/>
                <a:ea typeface="+mn-ea"/>
                <a:cs typeface="+mn-cs"/>
                <a:sym typeface="Calibri"/>
              </a:defRPr>
            </a:lvl1pPr>
          </a:lstStyle>
          <a:p>
            <a:pPr/>
            <a:r>
              <a:t> Tachyon Backend Role - Task 2 Resubmission</a:t>
            </a:r>
          </a:p>
        </p:txBody>
      </p:sp>
      <p:sp>
        <p:nvSpPr>
          <p:cNvPr id="95" name="TextBox 3"/>
          <p:cNvSpPr txBox="1"/>
          <p:nvPr/>
        </p:nvSpPr>
        <p:spPr>
          <a:xfrm>
            <a:off x="5474281" y="5763563"/>
            <a:ext cx="3681841"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FFFFFF"/>
                </a:solidFill>
                <a:latin typeface="+mn-lt"/>
                <a:ea typeface="+mn-ea"/>
                <a:cs typeface="+mn-cs"/>
                <a:sym typeface="Calibri"/>
              </a:defRPr>
            </a:lvl1pPr>
          </a:lstStyle>
          <a:p>
            <a:pPr/>
            <a:r>
              <a:t>Backend Developer Role</a:t>
            </a:r>
          </a:p>
        </p:txBody>
      </p:sp>
      <p:sp>
        <p:nvSpPr>
          <p:cNvPr id="96" name="TextBox 4"/>
          <p:cNvSpPr txBox="1"/>
          <p:nvPr/>
        </p:nvSpPr>
        <p:spPr>
          <a:xfrm>
            <a:off x="6279158" y="6383093"/>
            <a:ext cx="2072091"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FFFFFF"/>
                </a:solidFill>
                <a:latin typeface="+mn-lt"/>
                <a:ea typeface="+mn-ea"/>
                <a:cs typeface="+mn-cs"/>
                <a:sym typeface="Calibri"/>
              </a:defRPr>
            </a:lvl1pPr>
          </a:lstStyle>
          <a:p>
            <a:pPr/>
            <a:r>
              <a:t>Topic 1,2 &amp; 4 </a:t>
            </a:r>
          </a:p>
        </p:txBody>
      </p:sp>
      <p:sp>
        <p:nvSpPr>
          <p:cNvPr id="97" name="TextBox 5"/>
          <p:cNvSpPr txBox="1"/>
          <p:nvPr/>
        </p:nvSpPr>
        <p:spPr>
          <a:xfrm>
            <a:off x="3676919" y="7002623"/>
            <a:ext cx="7276561"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FFFFFF"/>
                </a:solidFill>
                <a:latin typeface="+mn-lt"/>
                <a:ea typeface="+mn-ea"/>
                <a:cs typeface="+mn-cs"/>
                <a:sym typeface="Calibri"/>
              </a:defRPr>
            </a:lvl1pPr>
          </a:lstStyle>
          <a:p>
            <a:pPr/>
            <a:r>
              <a:t>Full Stack Task Management with Real-time Chat</a:t>
            </a:r>
          </a:p>
        </p:txBody>
      </p:sp>
      <p:sp>
        <p:nvSpPr>
          <p:cNvPr id="98" name="Rahul T"/>
          <p:cNvSpPr txBox="1"/>
          <p:nvPr/>
        </p:nvSpPr>
        <p:spPr>
          <a:xfrm>
            <a:off x="6712542" y="5233597"/>
            <a:ext cx="1205317"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FFFFFF"/>
                </a:solidFill>
                <a:latin typeface="+mn-lt"/>
                <a:ea typeface="+mn-ea"/>
                <a:cs typeface="+mn-cs"/>
                <a:sym typeface="Calibri"/>
              </a:defRPr>
            </a:lvl1pPr>
          </a:lstStyle>
          <a:p>
            <a:pPr/>
            <a:r>
              <a:t>Rahul 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3" name="TextBox 1"/>
          <p:cNvSpPr txBox="1"/>
          <p:nvPr/>
        </p:nvSpPr>
        <p:spPr>
          <a:xfrm>
            <a:off x="749211" y="457201"/>
            <a:ext cx="6803188"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JWT Implementation Code</a:t>
            </a:r>
          </a:p>
        </p:txBody>
      </p:sp>
      <p:sp>
        <p:nvSpPr>
          <p:cNvPr id="144" name="TextBox 2"/>
          <p:cNvSpPr txBox="1"/>
          <p:nvPr/>
        </p:nvSpPr>
        <p:spPr>
          <a:xfrm>
            <a:off x="1002859" y="1448654"/>
            <a:ext cx="5145913" cy="4447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n-lt"/>
                <a:ea typeface="+mn-ea"/>
                <a:cs typeface="+mn-cs"/>
                <a:sym typeface="Calibri"/>
              </a:defRPr>
            </a:lvl1pPr>
          </a:lstStyle>
          <a:p>
            <a:pPr/>
            <a:r>
              <a:t>Token Generation (Login/Register)</a:t>
            </a:r>
          </a:p>
        </p:txBody>
      </p:sp>
      <p:sp>
        <p:nvSpPr>
          <p:cNvPr id="145" name="TextBox 4"/>
          <p:cNvSpPr txBox="1"/>
          <p:nvPr/>
        </p:nvSpPr>
        <p:spPr>
          <a:xfrm>
            <a:off x="8710445" y="1448654"/>
            <a:ext cx="4610950" cy="4447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n-lt"/>
                <a:ea typeface="+mn-ea"/>
                <a:cs typeface="+mn-cs"/>
                <a:sym typeface="Calibri"/>
              </a:defRPr>
            </a:lvl1pPr>
          </a:lstStyle>
          <a:p>
            <a:pPr/>
            <a:r>
              <a:t>Token Verification Middleware</a:t>
            </a:r>
          </a:p>
        </p:txBody>
      </p:sp>
      <p:pic>
        <p:nvPicPr>
          <p:cNvPr id="146" name="Image Gallery" descr="Image Gallery"/>
          <p:cNvPicPr>
            <a:picLocks noChangeAspect="1"/>
          </p:cNvPicPr>
          <p:nvPr/>
        </p:nvPicPr>
        <p:blipFill>
          <a:blip r:embed="rId4">
            <a:extLst/>
          </a:blip>
          <a:srcRect l="486" t="0" r="486" b="0"/>
          <a:stretch>
            <a:fillRect/>
          </a:stretch>
        </p:blipFill>
        <p:spPr>
          <a:xfrm>
            <a:off x="1270340" y="2368703"/>
            <a:ext cx="4610953" cy="3492194"/>
          </a:xfrm>
          <a:prstGeom prst="rect">
            <a:avLst/>
          </a:prstGeom>
          <a:ln w="12700">
            <a:miter lim="400000"/>
          </a:ln>
        </p:spPr>
      </p:pic>
      <p:pic>
        <p:nvPicPr>
          <p:cNvPr id="147" name="Image Gallery" descr="Image Gallery"/>
          <p:cNvPicPr>
            <a:picLocks noChangeAspect="1"/>
          </p:cNvPicPr>
          <p:nvPr/>
        </p:nvPicPr>
        <p:blipFill>
          <a:blip r:embed="rId5">
            <a:extLst/>
          </a:blip>
          <a:srcRect l="736" t="0" r="736" b="0"/>
          <a:stretch>
            <a:fillRect/>
          </a:stretch>
        </p:blipFill>
        <p:spPr>
          <a:xfrm>
            <a:off x="7835654" y="2351514"/>
            <a:ext cx="6360534" cy="44486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1" name="TextBox 1"/>
          <p:cNvSpPr txBox="1"/>
          <p:nvPr/>
        </p:nvSpPr>
        <p:spPr>
          <a:xfrm>
            <a:off x="777237" y="457201"/>
            <a:ext cx="9969358"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WebSocket (Socket.io) Implementation</a:t>
            </a:r>
          </a:p>
        </p:txBody>
      </p:sp>
      <p:sp>
        <p:nvSpPr>
          <p:cNvPr id="152" name="TextBox 2"/>
          <p:cNvSpPr txBox="1"/>
          <p:nvPr/>
        </p:nvSpPr>
        <p:spPr>
          <a:xfrm>
            <a:off x="1157012" y="1338383"/>
            <a:ext cx="1981107" cy="4447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n-lt"/>
                <a:ea typeface="+mn-ea"/>
                <a:cs typeface="+mn-cs"/>
                <a:sym typeface="Calibri"/>
              </a:defRPr>
            </a:lvl1pPr>
          </a:lstStyle>
          <a:p>
            <a:pPr/>
            <a:r>
              <a:t>Server Setup</a:t>
            </a:r>
          </a:p>
        </p:txBody>
      </p:sp>
      <p:pic>
        <p:nvPicPr>
          <p:cNvPr id="153" name="Image Gallery" descr="Image Gallery"/>
          <p:cNvPicPr>
            <a:picLocks noChangeAspect="1"/>
          </p:cNvPicPr>
          <p:nvPr/>
        </p:nvPicPr>
        <p:blipFill>
          <a:blip r:embed="rId4">
            <a:extLst/>
          </a:blip>
          <a:srcRect l="712" t="0" r="712" b="0"/>
          <a:stretch>
            <a:fillRect/>
          </a:stretch>
        </p:blipFill>
        <p:spPr>
          <a:xfrm>
            <a:off x="1112957" y="1846015"/>
            <a:ext cx="5730243" cy="622496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7" name="TextBox 1"/>
          <p:cNvSpPr txBox="1"/>
          <p:nvPr/>
        </p:nvSpPr>
        <p:spPr>
          <a:xfrm>
            <a:off x="581043" y="204951"/>
            <a:ext cx="6867780"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Key Features Implemented</a:t>
            </a:r>
          </a:p>
        </p:txBody>
      </p:sp>
      <p:sp>
        <p:nvSpPr>
          <p:cNvPr id="158" name="TextBox 2"/>
          <p:cNvSpPr txBox="1"/>
          <p:nvPr/>
        </p:nvSpPr>
        <p:spPr>
          <a:xfrm>
            <a:off x="794440" y="970280"/>
            <a:ext cx="12344404" cy="6517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1200"/>
              </a:spcBef>
              <a:defRPr b="1" sz="2100">
                <a:solidFill>
                  <a:srgbClr val="FFFFFF"/>
                </a:solidFill>
              </a:defRPr>
            </a:pPr>
            <a:r>
              <a:t>1.	Secure Authentication</a:t>
            </a:r>
          </a:p>
          <a:p>
            <a:pPr>
              <a:spcBef>
                <a:spcPts val="1200"/>
              </a:spcBef>
              <a:defRPr b="1" sz="2100">
                <a:solidFill>
                  <a:srgbClr val="FFFFFF"/>
                </a:solidFill>
              </a:defRPr>
            </a:pPr>
            <a:r>
              <a:t>     └── JWT tokens with Werkzeug password hashing</a:t>
            </a:r>
          </a:p>
          <a:p>
            <a:pPr>
              <a:spcBef>
                <a:spcPts val="1200"/>
              </a:spcBef>
              <a:defRPr b="1" sz="2100">
                <a:solidFill>
                  <a:srgbClr val="FFFFFF"/>
                </a:solidFill>
              </a:defRPr>
            </a:pPr>
            <a:r>
              <a:t>2.	Complete Task CRUD</a:t>
            </a:r>
          </a:p>
          <a:p>
            <a:pPr>
              <a:spcBef>
                <a:spcPts val="1200"/>
              </a:spcBef>
              <a:defRPr b="1" sz="2100">
                <a:solidFill>
                  <a:srgbClr val="FFFFFF"/>
                </a:solidFill>
              </a:defRPr>
            </a:pPr>
            <a:r>
              <a:t>     └── Create, read, update, delete tasks with full validation</a:t>
            </a:r>
          </a:p>
          <a:p>
            <a:pPr>
              <a:spcBef>
                <a:spcPts val="1200"/>
              </a:spcBef>
              <a:defRPr b="1" sz="2100">
                <a:solidFill>
                  <a:srgbClr val="FFFFFF"/>
                </a:solidFill>
              </a:defRPr>
            </a:pPr>
            <a:r>
              <a:t>3.	User Task Isolation</a:t>
            </a:r>
          </a:p>
          <a:p>
            <a:pPr>
              <a:spcBef>
                <a:spcPts val="1200"/>
              </a:spcBef>
              <a:defRPr b="1" sz="2100">
                <a:solidFill>
                  <a:srgbClr val="FFFFFF"/>
                </a:solidFill>
              </a:defRPr>
            </a:pPr>
            <a:r>
              <a:t>     └── Each user can access only their own tasks (via user ID binding)</a:t>
            </a:r>
          </a:p>
          <a:p>
            <a:pPr>
              <a:spcBef>
                <a:spcPts val="1200"/>
              </a:spcBef>
              <a:defRPr b="1" sz="2100">
                <a:solidFill>
                  <a:srgbClr val="FFFFFF"/>
                </a:solidFill>
              </a:defRPr>
            </a:pPr>
            <a:r>
              <a:t>4.	Real-Time Chat</a:t>
            </a:r>
          </a:p>
          <a:p>
            <a:pPr>
              <a:spcBef>
                <a:spcPts val="1200"/>
              </a:spcBef>
              <a:defRPr b="1" sz="2100">
                <a:solidFill>
                  <a:srgbClr val="FFFFFF"/>
                </a:solidFill>
              </a:defRPr>
            </a:pPr>
            <a:r>
              <a:t>     └── Flask-SocketIO powered instant messaging with room support</a:t>
            </a:r>
          </a:p>
          <a:p>
            <a:pPr>
              <a:spcBef>
                <a:spcPts val="1200"/>
              </a:spcBef>
              <a:defRPr b="1" sz="2100">
                <a:solidFill>
                  <a:srgbClr val="FFFFFF"/>
                </a:solidFill>
              </a:defRPr>
            </a:pPr>
            <a:r>
              <a:t>5.	Modern Responsive UI</a:t>
            </a:r>
          </a:p>
          <a:p>
            <a:pPr>
              <a:spcBef>
                <a:spcPts val="1200"/>
              </a:spcBef>
              <a:defRPr b="1" sz="2100">
                <a:solidFill>
                  <a:srgbClr val="FFFFFF"/>
                </a:solidFill>
              </a:defRPr>
            </a:pPr>
            <a:r>
              <a:t>     └── Clean glassmorphic interface built with HTML, CSS, and JavaScript</a:t>
            </a:r>
          </a:p>
          <a:p>
            <a:pPr>
              <a:spcBef>
                <a:spcPts val="1200"/>
              </a:spcBef>
              <a:defRPr b="1" sz="2100">
                <a:solidFill>
                  <a:srgbClr val="FFFFFF"/>
                </a:solidFill>
              </a:defRPr>
            </a:pPr>
            <a:r>
              <a:t>6.	Performance Optimized</a:t>
            </a:r>
          </a:p>
          <a:p>
            <a:pPr>
              <a:spcBef>
                <a:spcPts val="1200"/>
              </a:spcBef>
              <a:defRPr b="1" sz="2100">
                <a:solidFill>
                  <a:srgbClr val="FFFFFF"/>
                </a:solidFill>
              </a:defRPr>
            </a:pPr>
            <a:r>
              <a:t>     └── Lightweight SQLite database with efficient query execution</a:t>
            </a:r>
          </a:p>
          <a:p>
            <a:pPr>
              <a:spcBef>
                <a:spcPts val="1200"/>
              </a:spcBef>
              <a:defRPr b="1" sz="2100">
                <a:solidFill>
                  <a:srgbClr val="FFFFFF"/>
                </a:solidFill>
              </a:defRPr>
            </a:pPr>
            <a:r>
              <a:t>7.	Security Best Practices</a:t>
            </a:r>
          </a:p>
          <a:p>
            <a:pPr>
              <a:spcBef>
                <a:spcPts val="1200"/>
              </a:spcBef>
              <a:defRPr b="1" sz="2100">
                <a:solidFill>
                  <a:srgbClr val="FFFFFF"/>
                </a:solidFill>
              </a:defRPr>
            </a:pPr>
            <a:r>
              <a:t>     └── Input validation, error handling, and CORS-enabled API access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2" name="TextBox 1"/>
          <p:cNvSpPr txBox="1"/>
          <p:nvPr/>
        </p:nvSpPr>
        <p:spPr>
          <a:xfrm>
            <a:off x="777236" y="457201"/>
            <a:ext cx="6368611"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Security Implementation</a:t>
            </a:r>
          </a:p>
        </p:txBody>
      </p:sp>
      <p:sp>
        <p:nvSpPr>
          <p:cNvPr id="163" name="TextBox 2"/>
          <p:cNvSpPr txBox="1"/>
          <p:nvPr/>
        </p:nvSpPr>
        <p:spPr>
          <a:xfrm>
            <a:off x="1142998" y="1728808"/>
            <a:ext cx="12344404" cy="54287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60682" indent="-260682">
              <a:spcBef>
                <a:spcPts val="1200"/>
              </a:spcBef>
              <a:buSzPct val="100000"/>
              <a:buChar char="•"/>
              <a:defRPr sz="2600">
                <a:solidFill>
                  <a:srgbClr val="FFFFFF"/>
                </a:solidFill>
                <a:latin typeface="+mn-lt"/>
                <a:ea typeface="+mn-ea"/>
                <a:cs typeface="+mn-cs"/>
                <a:sym typeface="Calibri"/>
              </a:defRPr>
            </a:pPr>
            <a:r>
              <a:t>Password Hashing: Secure hashing using Werkzeug with salted encryption</a:t>
            </a:r>
          </a:p>
          <a:p>
            <a:pPr marL="260682" indent="-260682">
              <a:spcBef>
                <a:spcPts val="1200"/>
              </a:spcBef>
              <a:buSzPct val="100000"/>
              <a:buChar char="•"/>
              <a:defRPr sz="2600">
                <a:solidFill>
                  <a:srgbClr val="FFFFFF"/>
                </a:solidFill>
                <a:latin typeface="+mn-lt"/>
                <a:ea typeface="+mn-ea"/>
                <a:cs typeface="+mn-cs"/>
                <a:sym typeface="Calibri"/>
              </a:defRPr>
            </a:pPr>
            <a:r>
              <a:t>JWT Tokens: Signed with Flask SECRET_KEY, 7-day expiry for authentication</a:t>
            </a:r>
          </a:p>
          <a:p>
            <a:pPr marL="260682" indent="-260682">
              <a:spcBef>
                <a:spcPts val="1200"/>
              </a:spcBef>
              <a:buSzPct val="100000"/>
              <a:buChar char="•"/>
              <a:defRPr sz="2600">
                <a:solidFill>
                  <a:srgbClr val="FFFFFF"/>
                </a:solidFill>
                <a:latin typeface="+mn-lt"/>
                <a:ea typeface="+mn-ea"/>
                <a:cs typeface="+mn-cs"/>
                <a:sym typeface="Calibri"/>
              </a:defRPr>
            </a:pPr>
            <a:r>
              <a:t>Protected Routes: Custom @token_required decorator applied to all task APIs</a:t>
            </a:r>
          </a:p>
          <a:p>
            <a:pPr marL="260682" indent="-260682">
              <a:spcBef>
                <a:spcPts val="1200"/>
              </a:spcBef>
              <a:buSzPct val="100000"/>
              <a:buChar char="•"/>
              <a:defRPr sz="2600">
                <a:solidFill>
                  <a:srgbClr val="FFFFFF"/>
                </a:solidFill>
                <a:latin typeface="+mn-lt"/>
                <a:ea typeface="+mn-ea"/>
                <a:cs typeface="+mn-cs"/>
                <a:sym typeface="Calibri"/>
              </a:defRPr>
            </a:pPr>
            <a:r>
              <a:t>User Data Isolation: SQL queries filtered by user_id from verified JWT</a:t>
            </a:r>
          </a:p>
          <a:p>
            <a:pPr marL="260682" indent="-260682">
              <a:spcBef>
                <a:spcPts val="1200"/>
              </a:spcBef>
              <a:buSzPct val="100000"/>
              <a:buChar char="•"/>
              <a:defRPr sz="2600">
                <a:solidFill>
                  <a:srgbClr val="FFFFFF"/>
                </a:solidFill>
                <a:latin typeface="+mn-lt"/>
                <a:ea typeface="+mn-ea"/>
                <a:cs typeface="+mn-cs"/>
                <a:sym typeface="Calibri"/>
              </a:defRPr>
            </a:pPr>
            <a:r>
              <a:t>CORS Configuration: Managed using Flask-CORS for safe frontend-backend communication</a:t>
            </a:r>
          </a:p>
          <a:p>
            <a:pPr marL="260682" indent="-260682">
              <a:spcBef>
                <a:spcPts val="1200"/>
              </a:spcBef>
              <a:buSzPct val="100000"/>
              <a:buChar char="•"/>
              <a:defRPr sz="2600">
                <a:solidFill>
                  <a:srgbClr val="FFFFFF"/>
                </a:solidFill>
                <a:latin typeface="+mn-lt"/>
                <a:ea typeface="+mn-ea"/>
                <a:cs typeface="+mn-cs"/>
                <a:sym typeface="Calibri"/>
              </a:defRPr>
            </a:pPr>
            <a:r>
              <a:t>Input Validation: Request data validated and sanitized before database operations</a:t>
            </a:r>
          </a:p>
          <a:p>
            <a:pPr marL="260682" indent="-260682">
              <a:spcBef>
                <a:spcPts val="1200"/>
              </a:spcBef>
              <a:buSzPct val="100000"/>
              <a:buChar char="•"/>
              <a:defRPr sz="2600">
                <a:solidFill>
                  <a:srgbClr val="FFFFFF"/>
                </a:solidFill>
                <a:latin typeface="+mn-lt"/>
                <a:ea typeface="+mn-ea"/>
                <a:cs typeface="+mn-cs"/>
                <a:sym typeface="Calibri"/>
              </a:defRPr>
            </a:pPr>
            <a:r>
              <a:t>Error Handling: Returns safe, generic error messages without exposing server details</a:t>
            </a:r>
          </a:p>
          <a:p>
            <a:pPr marL="260682" indent="-260682">
              <a:spcBef>
                <a:spcPts val="1200"/>
              </a:spcBef>
              <a:buSzPct val="100000"/>
              <a:buChar char="•"/>
              <a:defRPr sz="2600">
                <a:solidFill>
                  <a:srgbClr val="FFFFFF"/>
                </a:solidFill>
                <a:latin typeface="+mn-lt"/>
                <a:ea typeface="+mn-ea"/>
                <a:cs typeface="+mn-cs"/>
                <a:sym typeface="Calibri"/>
              </a:defRPr>
            </a:pPr>
            <a:r>
              <a:t>SQL Injection Prevention: Parameterized queries using Python’s sqlite3 module</a:t>
            </a:r>
          </a:p>
          <a:p>
            <a:pPr marL="260682" indent="-260682">
              <a:spcBef>
                <a:spcPts val="1200"/>
              </a:spcBef>
              <a:buSzPct val="100000"/>
              <a:buChar char="•"/>
              <a:defRPr sz="2600">
                <a:solidFill>
                  <a:srgbClr val="FFFFFF"/>
                </a:solidFill>
                <a:latin typeface="+mn-lt"/>
                <a:ea typeface="+mn-ea"/>
                <a:cs typeface="+mn-cs"/>
                <a:sym typeface="Calibri"/>
              </a:defRPr>
            </a:pPr>
            <a:r>
              <a:t>Token Verification: JWT decoded and verified on every protected API request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7" name="TextBox 1"/>
          <p:cNvSpPr txBox="1"/>
          <p:nvPr/>
        </p:nvSpPr>
        <p:spPr>
          <a:xfrm>
            <a:off x="777239" y="457201"/>
            <a:ext cx="4385922"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Project Structure</a:t>
            </a:r>
          </a:p>
        </p:txBody>
      </p:sp>
      <p:sp>
        <p:nvSpPr>
          <p:cNvPr id="168" name="TextBox 2"/>
          <p:cNvSpPr txBox="1"/>
          <p:nvPr/>
        </p:nvSpPr>
        <p:spPr>
          <a:xfrm>
            <a:off x="1142996" y="1524923"/>
            <a:ext cx="2926539" cy="4447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n-lt"/>
                <a:ea typeface="+mn-ea"/>
                <a:cs typeface="+mn-cs"/>
                <a:sym typeface="Calibri"/>
              </a:defRPr>
            </a:lvl1pPr>
          </a:lstStyle>
          <a:p>
            <a:pPr/>
            <a:r>
              <a:t>Directory Structure</a:t>
            </a:r>
          </a:p>
        </p:txBody>
      </p:sp>
      <p:pic>
        <p:nvPicPr>
          <p:cNvPr id="169" name="Image Gallery" descr="Image Gallery"/>
          <p:cNvPicPr>
            <a:picLocks noChangeAspect="1"/>
          </p:cNvPicPr>
          <p:nvPr/>
        </p:nvPicPr>
        <p:blipFill>
          <a:blip r:embed="rId4">
            <a:extLst/>
          </a:blip>
          <a:srcRect l="0" t="90" r="0" b="90"/>
          <a:stretch>
            <a:fillRect/>
          </a:stretch>
        </p:blipFill>
        <p:spPr>
          <a:xfrm>
            <a:off x="1084929" y="2331202"/>
            <a:ext cx="10074793" cy="496711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3" name="TextBox 1"/>
          <p:cNvSpPr txBox="1"/>
          <p:nvPr/>
        </p:nvSpPr>
        <p:spPr>
          <a:xfrm>
            <a:off x="777237" y="457201"/>
            <a:ext cx="5386642"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n-lt"/>
                <a:ea typeface="+mn-ea"/>
                <a:cs typeface="+mn-cs"/>
                <a:sym typeface="Calibri"/>
              </a:rPr>
              <a:t>Screenshots</a:t>
            </a:r>
          </a:p>
        </p:txBody>
      </p:sp>
      <p:grpSp>
        <p:nvGrpSpPr>
          <p:cNvPr id="176" name="Image Gallery"/>
          <p:cNvGrpSpPr/>
          <p:nvPr/>
        </p:nvGrpSpPr>
        <p:grpSpPr>
          <a:xfrm>
            <a:off x="2412857" y="1377377"/>
            <a:ext cx="9804686" cy="6658214"/>
            <a:chOff x="-1" y="0"/>
            <a:chExt cx="9804684" cy="6658212"/>
          </a:xfrm>
        </p:grpSpPr>
        <p:pic>
          <p:nvPicPr>
            <p:cNvPr id="174" name="Screenshot 2025-10-23 at 1.27.18 PM.png" descr="Screenshot 2025-10-23 at 1.27.18 PM.png"/>
            <p:cNvPicPr>
              <a:picLocks noChangeAspect="1"/>
            </p:cNvPicPr>
            <p:nvPr/>
          </p:nvPicPr>
          <p:blipFill>
            <a:blip r:embed="rId4">
              <a:extLst/>
            </a:blip>
            <a:srcRect l="0" t="1477" r="0" b="1475"/>
            <a:stretch>
              <a:fillRect/>
            </a:stretch>
          </p:blipFill>
          <p:spPr>
            <a:xfrm>
              <a:off x="0" y="-1"/>
              <a:ext cx="9804683" cy="6187970"/>
            </a:xfrm>
            <a:prstGeom prst="rect">
              <a:avLst/>
            </a:prstGeom>
            <a:ln w="12700" cap="flat">
              <a:noFill/>
              <a:miter lim="400000"/>
            </a:ln>
            <a:effectLst/>
          </p:spPr>
        </p:pic>
        <p:sp>
          <p:nvSpPr>
            <p:cNvPr id="175" name="User registration form with secure input validation and bcrypt password hashing."/>
            <p:cNvSpPr txBox="1"/>
            <p:nvPr/>
          </p:nvSpPr>
          <p:spPr>
            <a:xfrm>
              <a:off x="-2" y="6264164"/>
              <a:ext cx="9804686"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n-lt"/>
                  <a:ea typeface="+mn-ea"/>
                  <a:cs typeface="+mn-cs"/>
                  <a:sym typeface="Calibri"/>
                </a:defRPr>
              </a:lvl1pPr>
            </a:lstStyle>
            <a:p>
              <a:pPr/>
              <a:r>
                <a:t>User registration form with secure input validation and Werkzeug password hashing.</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0" name="TextBox 1"/>
          <p:cNvSpPr txBox="1"/>
          <p:nvPr/>
        </p:nvSpPr>
        <p:spPr>
          <a:xfrm>
            <a:off x="777237" y="457201"/>
            <a:ext cx="5386642"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n-lt"/>
                <a:ea typeface="+mn-ea"/>
                <a:cs typeface="+mn-cs"/>
                <a:sym typeface="Calibri"/>
              </a:rPr>
              <a:t>Screenshots</a:t>
            </a:r>
          </a:p>
        </p:txBody>
      </p:sp>
      <p:grpSp>
        <p:nvGrpSpPr>
          <p:cNvPr id="183" name="Image Gallery"/>
          <p:cNvGrpSpPr/>
          <p:nvPr/>
        </p:nvGrpSpPr>
        <p:grpSpPr>
          <a:xfrm>
            <a:off x="2412857" y="1391390"/>
            <a:ext cx="9804686" cy="6658214"/>
            <a:chOff x="-1" y="-1"/>
            <a:chExt cx="9804684" cy="6658214"/>
          </a:xfrm>
        </p:grpSpPr>
        <p:pic>
          <p:nvPicPr>
            <p:cNvPr id="181" name="Screenshot 2025-10-23 at 1.27.18 PM.png" descr="Screenshot 2025-10-23 at 1.27.18 PM.png"/>
            <p:cNvPicPr>
              <a:picLocks noChangeAspect="1"/>
            </p:cNvPicPr>
            <p:nvPr/>
          </p:nvPicPr>
          <p:blipFill>
            <a:blip r:embed="rId3">
              <a:extLst/>
            </a:blip>
            <a:srcRect l="0" t="1477" r="0" b="1475"/>
            <a:stretch>
              <a:fillRect/>
            </a:stretch>
          </p:blipFill>
          <p:spPr>
            <a:xfrm>
              <a:off x="0" y="-2"/>
              <a:ext cx="9804683" cy="6187972"/>
            </a:xfrm>
            <a:prstGeom prst="rect">
              <a:avLst/>
            </a:prstGeom>
            <a:ln w="12700" cap="flat">
              <a:noFill/>
              <a:miter lim="400000"/>
            </a:ln>
            <a:effectLst/>
          </p:spPr>
        </p:pic>
        <p:sp>
          <p:nvSpPr>
            <p:cNvPr id="182" name="Login interface for JWT-based authentication, ensuring secure user access."/>
            <p:cNvSpPr txBox="1"/>
            <p:nvPr/>
          </p:nvSpPr>
          <p:spPr>
            <a:xfrm>
              <a:off x="-2" y="6264165"/>
              <a:ext cx="9804686"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n-lt"/>
                  <a:ea typeface="+mn-ea"/>
                  <a:cs typeface="+mn-cs"/>
                  <a:sym typeface="Calibri"/>
                </a:defRPr>
              </a:lvl1pPr>
            </a:lstStyle>
            <a:p>
              <a:pPr/>
              <a:r>
                <a:t>Login interface for JWT-based authentication, ensuring secure user access.</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 name="TextBox 1"/>
          <p:cNvSpPr txBox="1"/>
          <p:nvPr/>
        </p:nvSpPr>
        <p:spPr>
          <a:xfrm>
            <a:off x="777237" y="457201"/>
            <a:ext cx="5386642"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n-lt"/>
                <a:ea typeface="+mn-ea"/>
                <a:cs typeface="+mn-cs"/>
                <a:sym typeface="Calibri"/>
              </a:rPr>
              <a:t>Screenshots</a:t>
            </a:r>
          </a:p>
        </p:txBody>
      </p:sp>
      <p:grpSp>
        <p:nvGrpSpPr>
          <p:cNvPr id="188" name="Image Gallery"/>
          <p:cNvGrpSpPr/>
          <p:nvPr/>
        </p:nvGrpSpPr>
        <p:grpSpPr>
          <a:xfrm>
            <a:off x="2412857" y="1279283"/>
            <a:ext cx="9804686" cy="6950311"/>
            <a:chOff x="-1" y="0"/>
            <a:chExt cx="9804684" cy="6950310"/>
          </a:xfrm>
        </p:grpSpPr>
        <p:pic>
          <p:nvPicPr>
            <p:cNvPr id="186" name="Screenshot 2025-10-23 at 1.27.31 PM.png" descr="Screenshot 2025-10-23 at 1.27.31 PM.png"/>
            <p:cNvPicPr>
              <a:picLocks noChangeAspect="1"/>
            </p:cNvPicPr>
            <p:nvPr/>
          </p:nvPicPr>
          <p:blipFill>
            <a:blip r:embed="rId3">
              <a:extLst/>
            </a:blip>
            <a:srcRect l="0" t="1477" r="0" b="1475"/>
            <a:stretch>
              <a:fillRect/>
            </a:stretch>
          </p:blipFill>
          <p:spPr>
            <a:xfrm>
              <a:off x="0" y="0"/>
              <a:ext cx="9804683" cy="6187968"/>
            </a:xfrm>
            <a:prstGeom prst="rect">
              <a:avLst/>
            </a:prstGeom>
            <a:ln w="12700" cap="flat">
              <a:noFill/>
              <a:miter lim="400000"/>
            </a:ln>
            <a:effectLst/>
          </p:spPr>
        </p:pic>
        <p:sp>
          <p:nvSpPr>
            <p:cNvPr id="187" name="Welcome to TaskFlow: A clean and responsive React-based homepage for seamless task management."/>
            <p:cNvSpPr txBox="1"/>
            <p:nvPr/>
          </p:nvSpPr>
          <p:spPr>
            <a:xfrm>
              <a:off x="-2" y="6264163"/>
              <a:ext cx="9804686" cy="686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n-lt"/>
                  <a:ea typeface="+mn-ea"/>
                  <a:cs typeface="+mn-cs"/>
                  <a:sym typeface="Calibri"/>
                </a:defRPr>
              </a:lvl1pPr>
            </a:lstStyle>
            <a:p>
              <a:pPr/>
              <a:r>
                <a:t>Welcome to TaskFlow: A clean and responsive HTML, CSS, and JavaScript-based homepage for seamless task management.</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TextBox 1"/>
          <p:cNvSpPr txBox="1"/>
          <p:nvPr/>
        </p:nvSpPr>
        <p:spPr>
          <a:xfrm>
            <a:off x="777237" y="457201"/>
            <a:ext cx="5386642"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n-lt"/>
                <a:ea typeface="+mn-ea"/>
                <a:cs typeface="+mn-cs"/>
                <a:sym typeface="Calibri"/>
              </a:rPr>
              <a:t>Screenshots</a:t>
            </a:r>
          </a:p>
        </p:txBody>
      </p:sp>
      <p:grpSp>
        <p:nvGrpSpPr>
          <p:cNvPr id="193" name="Image Gallery"/>
          <p:cNvGrpSpPr/>
          <p:nvPr/>
        </p:nvGrpSpPr>
        <p:grpSpPr>
          <a:xfrm>
            <a:off x="2412857" y="1321321"/>
            <a:ext cx="9804686" cy="6950314"/>
            <a:chOff x="-1" y="-1"/>
            <a:chExt cx="9804684" cy="6950314"/>
          </a:xfrm>
        </p:grpSpPr>
        <p:pic>
          <p:nvPicPr>
            <p:cNvPr id="191" name="Screenshot 2025-10-23 at 1.34.59 PM.png" descr="Screenshot 2025-10-23 at 1.34.59 PM.png"/>
            <p:cNvPicPr>
              <a:picLocks noChangeAspect="1"/>
            </p:cNvPicPr>
            <p:nvPr/>
          </p:nvPicPr>
          <p:blipFill>
            <a:blip r:embed="rId3">
              <a:extLst/>
            </a:blip>
            <a:srcRect l="0" t="1477" r="0" b="1475"/>
            <a:stretch>
              <a:fillRect/>
            </a:stretch>
          </p:blipFill>
          <p:spPr>
            <a:xfrm>
              <a:off x="0" y="-2"/>
              <a:ext cx="9804683" cy="6187972"/>
            </a:xfrm>
            <a:prstGeom prst="rect">
              <a:avLst/>
            </a:prstGeom>
            <a:ln w="12700" cap="flat">
              <a:noFill/>
              <a:miter lim="400000"/>
            </a:ln>
            <a:effectLst/>
          </p:spPr>
        </p:pic>
        <p:sp>
          <p:nvSpPr>
            <p:cNvPr id="192" name="User-specific task dashboard with CRUD functionality, built with React and RESTful API integration."/>
            <p:cNvSpPr txBox="1"/>
            <p:nvPr/>
          </p:nvSpPr>
          <p:spPr>
            <a:xfrm>
              <a:off x="-2" y="6264165"/>
              <a:ext cx="9804686" cy="686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n-lt"/>
                  <a:ea typeface="+mn-ea"/>
                  <a:cs typeface="+mn-cs"/>
                  <a:sym typeface="Calibri"/>
                </a:defRPr>
              </a:lvl1pPr>
            </a:lstStyle>
            <a:p>
              <a:pPr/>
              <a:r>
                <a:t>User-specific task dashboard with CRUD functionality, built with Vanilla JavaScript and Flask RESTful API integration.</a:t>
              </a: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TextBox 1"/>
          <p:cNvSpPr txBox="1"/>
          <p:nvPr/>
        </p:nvSpPr>
        <p:spPr>
          <a:xfrm>
            <a:off x="777237" y="457201"/>
            <a:ext cx="5386642"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n-lt"/>
                <a:ea typeface="+mn-ea"/>
                <a:cs typeface="+mn-cs"/>
                <a:sym typeface="Calibri"/>
              </a:rPr>
              <a:t>Screenshots</a:t>
            </a:r>
          </a:p>
        </p:txBody>
      </p:sp>
      <p:grpSp>
        <p:nvGrpSpPr>
          <p:cNvPr id="198" name="Image Gallery"/>
          <p:cNvGrpSpPr/>
          <p:nvPr/>
        </p:nvGrpSpPr>
        <p:grpSpPr>
          <a:xfrm>
            <a:off x="2412857" y="1391390"/>
            <a:ext cx="9804686" cy="6658214"/>
            <a:chOff x="-1" y="-1"/>
            <a:chExt cx="9804684" cy="6658214"/>
          </a:xfrm>
        </p:grpSpPr>
        <p:pic>
          <p:nvPicPr>
            <p:cNvPr id="196" name="Screenshot 2025-10-23 at 1.37.48 PM.png" descr="Screenshot 2025-10-23 at 1.37.48 PM.png"/>
            <p:cNvPicPr>
              <a:picLocks noChangeAspect="1"/>
            </p:cNvPicPr>
            <p:nvPr/>
          </p:nvPicPr>
          <p:blipFill>
            <a:blip r:embed="rId3">
              <a:extLst/>
            </a:blip>
            <a:srcRect l="0" t="1477" r="0" b="1475"/>
            <a:stretch>
              <a:fillRect/>
            </a:stretch>
          </p:blipFill>
          <p:spPr>
            <a:xfrm>
              <a:off x="0" y="-2"/>
              <a:ext cx="9804683" cy="6187972"/>
            </a:xfrm>
            <a:prstGeom prst="rect">
              <a:avLst/>
            </a:prstGeom>
            <a:ln w="12700" cap="flat">
              <a:noFill/>
              <a:miter lim="400000"/>
            </a:ln>
            <a:effectLst/>
          </p:spPr>
        </p:pic>
        <p:sp>
          <p:nvSpPr>
            <p:cNvPr id="197" name="Socket.io-powered chat interface enabling instant messaging with room-based functionality."/>
            <p:cNvSpPr txBox="1"/>
            <p:nvPr/>
          </p:nvSpPr>
          <p:spPr>
            <a:xfrm>
              <a:off x="-2" y="6264165"/>
              <a:ext cx="9804686"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n-lt"/>
                  <a:ea typeface="+mn-ea"/>
                  <a:cs typeface="+mn-cs"/>
                  <a:sym typeface="Calibri"/>
                </a:defRPr>
              </a:lvl1pPr>
            </a:lstStyle>
            <a:p>
              <a:pPr/>
              <a:r>
                <a:t>Flask-SocketIO-powered chat interface enabling instant messaging with room-based functionality.</a:t>
              </a: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02" name="TextBox 1"/>
          <p:cNvSpPr txBox="1"/>
          <p:nvPr/>
        </p:nvSpPr>
        <p:spPr>
          <a:xfrm>
            <a:off x="777239" y="457201"/>
            <a:ext cx="4452597"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Project Overview</a:t>
            </a:r>
          </a:p>
        </p:txBody>
      </p:sp>
      <p:sp>
        <p:nvSpPr>
          <p:cNvPr id="103" name="TextBox 2"/>
          <p:cNvSpPr txBox="1"/>
          <p:nvPr/>
        </p:nvSpPr>
        <p:spPr>
          <a:xfrm>
            <a:off x="1142998" y="1935194"/>
            <a:ext cx="12344404" cy="46329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60682" indent="-260682">
              <a:spcBef>
                <a:spcPts val="1200"/>
              </a:spcBef>
              <a:buSzPct val="100000"/>
              <a:buChar char="•"/>
              <a:defRPr sz="2900">
                <a:solidFill>
                  <a:srgbClr val="FFFFFF"/>
                </a:solidFill>
                <a:latin typeface="+mn-lt"/>
                <a:ea typeface="+mn-ea"/>
                <a:cs typeface="+mn-cs"/>
                <a:sym typeface="Calibri"/>
              </a:defRPr>
            </a:pPr>
            <a:r>
              <a:t>Complete Full-Stack Task Management Application</a:t>
            </a:r>
          </a:p>
          <a:p>
            <a:pPr marL="260682" indent="-260682">
              <a:spcBef>
                <a:spcPts val="1200"/>
              </a:spcBef>
              <a:buSzPct val="100000"/>
              <a:buChar char="•"/>
              <a:defRPr sz="2900">
                <a:solidFill>
                  <a:srgbClr val="FFFFFF"/>
                </a:solidFill>
                <a:latin typeface="+mn-lt"/>
                <a:ea typeface="+mn-ea"/>
                <a:cs typeface="+mn-cs"/>
                <a:sym typeface="Calibri"/>
              </a:defRPr>
            </a:pPr>
            <a:r>
              <a:t>Built with Flask + Socket.IO backend</a:t>
            </a:r>
          </a:p>
          <a:p>
            <a:pPr marL="260682" indent="-260682">
              <a:spcBef>
                <a:spcPts val="1200"/>
              </a:spcBef>
              <a:buSzPct val="100000"/>
              <a:buChar char="•"/>
              <a:defRPr sz="2900">
                <a:solidFill>
                  <a:srgbClr val="FFFFFF"/>
                </a:solidFill>
                <a:latin typeface="+mn-lt"/>
                <a:ea typeface="+mn-ea"/>
                <a:cs typeface="+mn-cs"/>
                <a:sym typeface="Calibri"/>
              </a:defRPr>
            </a:pPr>
            <a:r>
              <a:t>Secure JWT-based authentication system</a:t>
            </a:r>
          </a:p>
          <a:p>
            <a:pPr marL="260682" indent="-260682">
              <a:spcBef>
                <a:spcPts val="1200"/>
              </a:spcBef>
              <a:buSzPct val="100000"/>
              <a:buChar char="•"/>
              <a:defRPr sz="2900">
                <a:solidFill>
                  <a:srgbClr val="FFFFFF"/>
                </a:solidFill>
                <a:latin typeface="+mn-lt"/>
                <a:ea typeface="+mn-ea"/>
                <a:cs typeface="+mn-cs"/>
                <a:sym typeface="Calibri"/>
              </a:defRPr>
            </a:pPr>
            <a:r>
              <a:t>Real-time room-based chat integration</a:t>
            </a:r>
          </a:p>
          <a:p>
            <a:pPr marL="260682" indent="-260682">
              <a:spcBef>
                <a:spcPts val="1200"/>
              </a:spcBef>
              <a:buSzPct val="100000"/>
              <a:buChar char="•"/>
              <a:defRPr sz="2900">
                <a:solidFill>
                  <a:srgbClr val="FFFFFF"/>
                </a:solidFill>
                <a:latin typeface="+mn-lt"/>
                <a:ea typeface="+mn-ea"/>
                <a:cs typeface="+mn-cs"/>
                <a:sym typeface="Calibri"/>
              </a:defRPr>
            </a:pPr>
            <a:r>
              <a:t>RESTful API supporting full CRUD operations</a:t>
            </a:r>
          </a:p>
          <a:p>
            <a:pPr marL="260682" indent="-260682">
              <a:spcBef>
                <a:spcPts val="1200"/>
              </a:spcBef>
              <a:buSzPct val="100000"/>
              <a:buChar char="•"/>
              <a:defRPr sz="2900">
                <a:solidFill>
                  <a:srgbClr val="FFFFFF"/>
                </a:solidFill>
                <a:latin typeface="+mn-lt"/>
                <a:ea typeface="+mn-ea"/>
                <a:cs typeface="+mn-cs"/>
                <a:sym typeface="Calibri"/>
              </a:defRPr>
            </a:pPr>
            <a:r>
              <a:t>User-specific task creation, update, and tracking</a:t>
            </a:r>
          </a:p>
          <a:p>
            <a:pPr marL="260682" indent="-260682">
              <a:spcBef>
                <a:spcPts val="1200"/>
              </a:spcBef>
              <a:buSzPct val="100000"/>
              <a:buChar char="•"/>
              <a:defRPr sz="2900">
                <a:solidFill>
                  <a:srgbClr val="FFFFFF"/>
                </a:solidFill>
                <a:latin typeface="+mn-lt"/>
                <a:ea typeface="+mn-ea"/>
                <a:cs typeface="+mn-cs"/>
                <a:sym typeface="Calibri"/>
              </a:defRPr>
            </a:pPr>
            <a:r>
              <a:t>Modern Vanilla JavaScript frontend with glassmorphic responsive UI</a:t>
            </a:r>
          </a:p>
          <a:p>
            <a:pPr marL="260682" indent="-260682">
              <a:spcBef>
                <a:spcPts val="1200"/>
              </a:spcBef>
              <a:buSzPct val="100000"/>
              <a:buChar char="•"/>
              <a:defRPr sz="2900">
                <a:solidFill>
                  <a:srgbClr val="FFFFFF"/>
                </a:solidFill>
                <a:latin typeface="+mn-lt"/>
                <a:ea typeface="+mn-ea"/>
                <a:cs typeface="+mn-cs"/>
                <a:sym typeface="Calibri"/>
              </a:defRPr>
            </a:pPr>
            <a:r>
              <a:t>SQLite database for persistent data storage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0" name="TextBox 1"/>
          <p:cNvSpPr txBox="1"/>
          <p:nvPr/>
        </p:nvSpPr>
        <p:spPr>
          <a:xfrm>
            <a:off x="777237" y="457201"/>
            <a:ext cx="5386642"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n-lt"/>
                <a:ea typeface="+mn-ea"/>
                <a:cs typeface="+mn-cs"/>
                <a:sym typeface="Calibri"/>
              </a:rPr>
              <a:t>Screenshots</a:t>
            </a:r>
          </a:p>
        </p:txBody>
      </p:sp>
      <p:grpSp>
        <p:nvGrpSpPr>
          <p:cNvPr id="207" name="Group"/>
          <p:cNvGrpSpPr/>
          <p:nvPr/>
        </p:nvGrpSpPr>
        <p:grpSpPr>
          <a:xfrm>
            <a:off x="2412858" y="1391389"/>
            <a:ext cx="9804801" cy="7140817"/>
            <a:chOff x="0" y="-1"/>
            <a:chExt cx="9804800" cy="7140816"/>
          </a:xfrm>
        </p:grpSpPr>
        <p:grpSp>
          <p:nvGrpSpPr>
            <p:cNvPr id="203" name="Image Gallery"/>
            <p:cNvGrpSpPr/>
            <p:nvPr/>
          </p:nvGrpSpPr>
          <p:grpSpPr>
            <a:xfrm>
              <a:off x="-1" y="-2"/>
              <a:ext cx="9804685" cy="6658216"/>
              <a:chOff x="-1" y="0"/>
              <a:chExt cx="9804684" cy="6658215"/>
            </a:xfrm>
          </p:grpSpPr>
          <p:pic>
            <p:nvPicPr>
              <p:cNvPr id="201" name="Screenshot 2025-10-23 at 1.39.50 PM.png" descr="Screenshot 2025-10-23 at 1.39.50 PM.png"/>
              <p:cNvPicPr>
                <a:picLocks noChangeAspect="1"/>
              </p:cNvPicPr>
              <p:nvPr/>
            </p:nvPicPr>
            <p:blipFill>
              <a:blip r:embed="rId3">
                <a:extLst/>
              </a:blip>
              <a:srcRect l="0" t="1477" r="0" b="1475"/>
              <a:stretch>
                <a:fillRect/>
              </a:stretch>
            </p:blipFill>
            <p:spPr>
              <a:xfrm>
                <a:off x="0" y="-1"/>
                <a:ext cx="9804683" cy="6187972"/>
              </a:xfrm>
              <a:prstGeom prst="rect">
                <a:avLst/>
              </a:prstGeom>
              <a:ln w="12700" cap="flat">
                <a:noFill/>
                <a:miter lim="400000"/>
              </a:ln>
              <a:effectLst/>
            </p:spPr>
          </p:pic>
          <p:sp>
            <p:nvSpPr>
              <p:cNvPr id="202" name="Caption"/>
              <p:cNvSpPr txBox="1"/>
              <p:nvPr/>
            </p:nvSpPr>
            <p:spPr>
              <a:xfrm>
                <a:off x="-2" y="6264167"/>
                <a:ext cx="9804686"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latin typeface="+mn-lt"/>
                    <a:ea typeface="+mn-ea"/>
                    <a:cs typeface="+mn-cs"/>
                    <a:sym typeface="Calibri"/>
                  </a:defRPr>
                </a:lvl1pPr>
              </a:lstStyle>
              <a:p>
                <a:pPr/>
                <a:r>
                  <a:t>Caption</a:t>
                </a:r>
              </a:p>
            </p:txBody>
          </p:sp>
        </p:grpSp>
        <p:grpSp>
          <p:nvGrpSpPr>
            <p:cNvPr id="206" name="Caption"/>
            <p:cNvGrpSpPr/>
            <p:nvPr/>
          </p:nvGrpSpPr>
          <p:grpSpPr>
            <a:xfrm>
              <a:off x="0" y="6759813"/>
              <a:ext cx="9804801" cy="381002"/>
              <a:chOff x="0" y="0"/>
              <a:chExt cx="9804799" cy="381001"/>
            </a:xfrm>
          </p:grpSpPr>
          <p:sp>
            <p:nvSpPr>
              <p:cNvPr id="204" name="Rectangle"/>
              <p:cNvSpPr/>
              <p:nvPr/>
            </p:nvSpPr>
            <p:spPr>
              <a:xfrm>
                <a:off x="0" y="0"/>
                <a:ext cx="9804800" cy="381002"/>
              </a:xfrm>
              <a:prstGeom prst="roundRect">
                <a:avLst>
                  <a:gd name="adj" fmla="val 0"/>
                </a:avLst>
              </a:prstGeom>
              <a:solidFill>
                <a:srgbClr val="000000">
                  <a:alpha val="0"/>
                </a:srgbClr>
              </a:solidFill>
              <a:ln w="12700" cap="flat">
                <a:noFill/>
                <a:miter lim="400000"/>
              </a:ln>
              <a:effectLst/>
            </p:spPr>
            <p:txBody>
              <a:bodyPr wrap="square" lIns="45718" tIns="45718" rIns="45718" bIns="45718" numCol="1" anchor="t">
                <a:noAutofit/>
              </a:bodyPr>
              <a:lstStyle/>
              <a:p>
                <a:pPr/>
              </a:p>
            </p:txBody>
          </p:sp>
          <p:sp>
            <p:nvSpPr>
              <p:cNvPr id="205" name="Caption"/>
              <p:cNvSpPr txBox="1"/>
              <p:nvPr/>
            </p:nvSpPr>
            <p:spPr>
              <a:xfrm>
                <a:off x="0" y="-1"/>
                <a:ext cx="9804800"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r>
                  <a:t>Caption</a:t>
                </a:r>
              </a:p>
            </p:txBody>
          </p:sp>
        </p:gr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9" name="TextBox 1"/>
          <p:cNvSpPr txBox="1"/>
          <p:nvPr/>
        </p:nvSpPr>
        <p:spPr>
          <a:xfrm>
            <a:off x="777237" y="457201"/>
            <a:ext cx="5386642"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n-lt"/>
                <a:ea typeface="+mn-ea"/>
                <a:cs typeface="+mn-cs"/>
                <a:sym typeface="Calibri"/>
              </a:rPr>
              <a:t>Screenshots</a:t>
            </a:r>
          </a:p>
        </p:txBody>
      </p:sp>
      <p:grpSp>
        <p:nvGrpSpPr>
          <p:cNvPr id="212" name="Image Gallery"/>
          <p:cNvGrpSpPr/>
          <p:nvPr/>
        </p:nvGrpSpPr>
        <p:grpSpPr>
          <a:xfrm>
            <a:off x="2412857" y="1391390"/>
            <a:ext cx="9804686" cy="6658214"/>
            <a:chOff x="-1" y="-1"/>
            <a:chExt cx="9804684" cy="6658214"/>
          </a:xfrm>
        </p:grpSpPr>
        <p:pic>
          <p:nvPicPr>
            <p:cNvPr id="210" name="Screenshot 2025-10-23 at 1.40.14 PM.png" descr="Screenshot 2025-10-23 at 1.40.14 PM.png"/>
            <p:cNvPicPr>
              <a:picLocks noChangeAspect="1"/>
            </p:cNvPicPr>
            <p:nvPr/>
          </p:nvPicPr>
          <p:blipFill>
            <a:blip r:embed="rId3">
              <a:extLst/>
            </a:blip>
            <a:srcRect l="0" t="1477" r="0" b="1475"/>
            <a:stretch>
              <a:fillRect/>
            </a:stretch>
          </p:blipFill>
          <p:spPr>
            <a:xfrm>
              <a:off x="0" y="-2"/>
              <a:ext cx="9804683" cy="6187972"/>
            </a:xfrm>
            <a:prstGeom prst="rect">
              <a:avLst/>
            </a:prstGeom>
            <a:ln w="12700" cap="flat">
              <a:noFill/>
              <a:miter lim="400000"/>
            </a:ln>
            <a:effectLst/>
          </p:spPr>
        </p:pic>
        <p:sp>
          <p:nvSpPr>
            <p:cNvPr id="211" name="Displays user-specific tasks with options to edit or delete, ensuring data isolation."/>
            <p:cNvSpPr txBox="1"/>
            <p:nvPr/>
          </p:nvSpPr>
          <p:spPr>
            <a:xfrm>
              <a:off x="-2" y="6264165"/>
              <a:ext cx="9804686"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n-lt"/>
                  <a:ea typeface="+mn-ea"/>
                  <a:cs typeface="+mn-cs"/>
                  <a:sym typeface="Calibri"/>
                </a:defRPr>
              </a:lvl1pPr>
            </a:lstStyle>
            <a:p>
              <a:pPr/>
              <a:r>
                <a:t>Displays user-specific tasks with options to edit or delete, ensuring JWT-based data isolation.</a:t>
              </a: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4" name="TextBox 1"/>
          <p:cNvSpPr txBox="1"/>
          <p:nvPr/>
        </p:nvSpPr>
        <p:spPr>
          <a:xfrm>
            <a:off x="777237" y="190937"/>
            <a:ext cx="7097869"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Testing &amp; Validation Results</a:t>
            </a:r>
          </a:p>
        </p:txBody>
      </p:sp>
      <p:sp>
        <p:nvSpPr>
          <p:cNvPr id="215" name="TextBox 2"/>
          <p:cNvSpPr txBox="1"/>
          <p:nvPr/>
        </p:nvSpPr>
        <p:spPr>
          <a:xfrm>
            <a:off x="308323" y="1926969"/>
            <a:ext cx="7097870" cy="53553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2000"/>
              </a:spcBef>
              <a:defRPr b="1" sz="2500">
                <a:solidFill>
                  <a:srgbClr val="FFD700"/>
                </a:solidFill>
                <a:latin typeface="+mn-lt"/>
                <a:ea typeface="+mn-ea"/>
                <a:cs typeface="+mn-cs"/>
                <a:sym typeface="Calibri"/>
              </a:defRPr>
            </a:pPr>
            <a:r>
              <a:t>              Backend API Testing (via curl/Postman)</a:t>
            </a:r>
          </a:p>
          <a:p>
            <a:pPr lvl="1" marL="1038726" indent="-200526">
              <a:spcBef>
                <a:spcPts val="800"/>
              </a:spcBef>
              <a:buSzPct val="100000"/>
              <a:buChar char="•"/>
              <a:defRPr sz="2500">
                <a:solidFill>
                  <a:srgbClr val="FFFFFF"/>
                </a:solidFill>
                <a:latin typeface="+mn-lt"/>
                <a:ea typeface="+mn-ea"/>
                <a:cs typeface="+mn-cs"/>
                <a:sym typeface="Calibri"/>
              </a:defRPr>
            </a:pPr>
            <a:r>
              <a:t>User registration with Werkzeug password hashing</a:t>
            </a:r>
          </a:p>
          <a:p>
            <a:pPr lvl="1" marL="1038726" indent="-200526">
              <a:spcBef>
                <a:spcPts val="800"/>
              </a:spcBef>
              <a:buSzPct val="100000"/>
              <a:buChar char="•"/>
              <a:defRPr sz="2500">
                <a:solidFill>
                  <a:srgbClr val="FFFFFF"/>
                </a:solidFill>
                <a:latin typeface="+mn-lt"/>
                <a:ea typeface="+mn-ea"/>
                <a:cs typeface="+mn-cs"/>
                <a:sym typeface="Calibri"/>
              </a:defRPr>
            </a:pPr>
            <a:r>
              <a:t>User login with JWT token generation (7-day expiry)</a:t>
            </a:r>
          </a:p>
          <a:p>
            <a:pPr lvl="1" marL="1038726" indent="-200526">
              <a:spcBef>
                <a:spcPts val="800"/>
              </a:spcBef>
              <a:buSzPct val="100000"/>
              <a:buChar char="•"/>
              <a:defRPr sz="2500">
                <a:solidFill>
                  <a:srgbClr val="FFFFFF"/>
                </a:solidFill>
                <a:latin typeface="+mn-lt"/>
                <a:ea typeface="+mn-ea"/>
                <a:cs typeface="+mn-cs"/>
                <a:sym typeface="Calibri"/>
              </a:defRPr>
            </a:pPr>
            <a:r>
              <a:t>Task creation with authenticated user association</a:t>
            </a:r>
          </a:p>
          <a:p>
            <a:pPr lvl="1" marL="1038726" indent="-200526">
              <a:spcBef>
                <a:spcPts val="800"/>
              </a:spcBef>
              <a:buSzPct val="100000"/>
              <a:buChar char="•"/>
              <a:defRPr sz="2500">
                <a:solidFill>
                  <a:srgbClr val="FFFFFF"/>
                </a:solidFill>
                <a:latin typeface="+mn-lt"/>
                <a:ea typeface="+mn-ea"/>
                <a:cs typeface="+mn-cs"/>
                <a:sym typeface="Calibri"/>
              </a:defRPr>
            </a:pPr>
            <a:r>
              <a:t>Task retrieval with user-specific filtering via JWT ID</a:t>
            </a:r>
          </a:p>
          <a:p>
            <a:pPr lvl="1" marL="1038726" indent="-200526">
              <a:spcBef>
                <a:spcPts val="800"/>
              </a:spcBef>
              <a:buSzPct val="100000"/>
              <a:buChar char="•"/>
              <a:defRPr sz="2500">
                <a:solidFill>
                  <a:srgbClr val="FFFFFF"/>
                </a:solidFill>
                <a:latin typeface="+mn-lt"/>
                <a:ea typeface="+mn-ea"/>
                <a:cs typeface="+mn-cs"/>
                <a:sym typeface="Calibri"/>
              </a:defRPr>
            </a:pPr>
            <a:r>
              <a:t>@token_required middleware blocks unauthorized access</a:t>
            </a:r>
          </a:p>
          <a:p>
            <a:pPr lvl="1" marL="1038726" indent="-200526">
              <a:spcBef>
                <a:spcPts val="800"/>
              </a:spcBef>
              <a:buSzPct val="100000"/>
              <a:buChar char="•"/>
              <a:defRPr sz="2500">
                <a:solidFill>
                  <a:srgbClr val="FFFFFF"/>
                </a:solidFill>
                <a:latin typeface="+mn-lt"/>
                <a:ea typeface="+mn-ea"/>
                <a:cs typeface="+mn-cs"/>
                <a:sym typeface="Calibri"/>
              </a:defRPr>
            </a:pPr>
            <a:r>
              <a:t>All endpoints tested using Postman and curl</a:t>
            </a:r>
          </a:p>
        </p:txBody>
      </p:sp>
      <p:sp>
        <p:nvSpPr>
          <p:cNvPr id="216" name="Frontend Integration Testing…"/>
          <p:cNvSpPr txBox="1"/>
          <p:nvPr/>
        </p:nvSpPr>
        <p:spPr>
          <a:xfrm>
            <a:off x="7621336" y="1929870"/>
            <a:ext cx="6082096" cy="289156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spcBef>
                <a:spcPts val="2000"/>
              </a:spcBef>
              <a:defRPr b="1" sz="2500">
                <a:solidFill>
                  <a:srgbClr val="FFD700"/>
                </a:solidFill>
                <a:latin typeface="+mn-lt"/>
                <a:ea typeface="+mn-ea"/>
                <a:cs typeface="+mn-cs"/>
                <a:sym typeface="Calibri"/>
              </a:defRPr>
            </a:pPr>
            <a:r>
              <a:t>              Frontend Integration Testing</a:t>
            </a:r>
          </a:p>
          <a:p>
            <a:pPr lvl="1" marL="1038726" indent="-200526">
              <a:spcBef>
                <a:spcPts val="800"/>
              </a:spcBef>
              <a:buSzPct val="100000"/>
              <a:buChar char="•"/>
              <a:defRPr sz="2500">
                <a:solidFill>
                  <a:srgbClr val="FFFFFF"/>
                </a:solidFill>
                <a:latin typeface="+mn-lt"/>
                <a:ea typeface="+mn-ea"/>
                <a:cs typeface="+mn-cs"/>
                <a:sym typeface="Calibri"/>
              </a:defRPr>
            </a:pPr>
            <a:r>
              <a:t> User signup flow with validation</a:t>
            </a:r>
          </a:p>
          <a:p>
            <a:pPr lvl="1" marL="1038726" indent="-200526">
              <a:spcBef>
                <a:spcPts val="800"/>
              </a:spcBef>
              <a:buSzPct val="100000"/>
              <a:buChar char="•"/>
              <a:defRPr sz="2500">
                <a:solidFill>
                  <a:srgbClr val="FFFFFF"/>
                </a:solidFill>
                <a:latin typeface="+mn-lt"/>
                <a:ea typeface="+mn-ea"/>
                <a:cs typeface="+mn-cs"/>
                <a:sym typeface="Calibri"/>
              </a:defRPr>
            </a:pPr>
            <a:r>
              <a:t> User login with token storage</a:t>
            </a:r>
          </a:p>
          <a:p>
            <a:pPr lvl="1" marL="1038726" indent="-200526">
              <a:spcBef>
                <a:spcPts val="800"/>
              </a:spcBef>
              <a:buSzPct val="100000"/>
              <a:buChar char="•"/>
              <a:defRPr sz="2500">
                <a:solidFill>
                  <a:srgbClr val="FFFFFF"/>
                </a:solidFill>
                <a:latin typeface="+mn-lt"/>
                <a:ea typeface="+mn-ea"/>
                <a:cs typeface="+mn-cs"/>
                <a:sym typeface="Calibri"/>
              </a:defRPr>
            </a:pPr>
            <a:r>
              <a:t> Task isolation between different users</a:t>
            </a:r>
          </a:p>
          <a:p>
            <a:pPr lvl="1" marL="1038726" indent="-200526">
              <a:spcBef>
                <a:spcPts val="800"/>
              </a:spcBef>
              <a:buSzPct val="100000"/>
              <a:buChar char="•"/>
              <a:defRPr sz="2500">
                <a:solidFill>
                  <a:srgbClr val="FFFFFF"/>
                </a:solidFill>
                <a:latin typeface="+mn-lt"/>
                <a:ea typeface="+mn-ea"/>
                <a:cs typeface="+mn-cs"/>
                <a:sym typeface="Calibri"/>
              </a:defRPr>
            </a:pPr>
            <a:r>
              <a:t> Real-time chat with multiple clients</a:t>
            </a:r>
          </a:p>
          <a:p>
            <a:pPr lvl="1" marL="1038726" indent="-200526">
              <a:spcBef>
                <a:spcPts val="800"/>
              </a:spcBef>
              <a:buSzPct val="100000"/>
              <a:buChar char="•"/>
              <a:defRPr sz="2500">
                <a:solidFill>
                  <a:srgbClr val="FFFFFF"/>
                </a:solidFill>
                <a:latin typeface="+mn-lt"/>
                <a:ea typeface="+mn-ea"/>
                <a:cs typeface="+mn-cs"/>
                <a:sym typeface="Calibri"/>
              </a:defRPr>
            </a:pPr>
            <a:r>
              <a:t> WebSocket room-based messaging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0" name="TextBox 1"/>
          <p:cNvSpPr txBox="1"/>
          <p:nvPr/>
        </p:nvSpPr>
        <p:spPr>
          <a:xfrm>
            <a:off x="749208" y="232978"/>
            <a:ext cx="5877776"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Challenges &amp; Solutions</a:t>
            </a:r>
          </a:p>
        </p:txBody>
      </p:sp>
      <p:sp>
        <p:nvSpPr>
          <p:cNvPr id="221" name="TextBox 2"/>
          <p:cNvSpPr txBox="1"/>
          <p:nvPr/>
        </p:nvSpPr>
        <p:spPr>
          <a:xfrm>
            <a:off x="1142995" y="1561837"/>
            <a:ext cx="12344410" cy="58760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1200"/>
              </a:spcBef>
              <a:defRPr b="1" sz="2500">
                <a:solidFill>
                  <a:srgbClr val="FFFFFF"/>
                </a:solidFill>
                <a:latin typeface="+mn-lt"/>
                <a:ea typeface="+mn-ea"/>
                <a:cs typeface="+mn-cs"/>
                <a:sym typeface="Calibri"/>
              </a:defRPr>
            </a:pPr>
            <a:r>
              <a:t>Challenge 1: User Task Isolation</a:t>
            </a:r>
          </a:p>
          <a:p>
            <a:pPr>
              <a:spcBef>
                <a:spcPts val="1200"/>
              </a:spcBef>
              <a:defRPr b="1" sz="2500">
                <a:solidFill>
                  <a:srgbClr val="FFFFFF"/>
                </a:solidFill>
                <a:latin typeface="+mn-lt"/>
                <a:ea typeface="+mn-ea"/>
                <a:cs typeface="+mn-cs"/>
                <a:sym typeface="Calibri"/>
              </a:defRPr>
            </a:pPr>
            <a:r>
              <a:t>Problem: Tasks were visible to all users without restriction</a:t>
            </a:r>
          </a:p>
          <a:p>
            <a:pPr>
              <a:spcBef>
                <a:spcPts val="1200"/>
              </a:spcBef>
              <a:defRPr b="1" sz="2500">
                <a:solidFill>
                  <a:srgbClr val="FFFFFF"/>
                </a:solidFill>
                <a:latin typeface="+mn-lt"/>
                <a:ea typeface="+mn-ea"/>
                <a:cs typeface="+mn-cs"/>
                <a:sym typeface="Calibri"/>
              </a:defRPr>
            </a:pPr>
            <a:r>
              <a:t>Solution: Implemented JWT-based user ID filtering in all task queries</a:t>
            </a:r>
          </a:p>
          <a:p>
            <a:pPr>
              <a:spcBef>
                <a:spcPts val="1200"/>
              </a:spcBef>
              <a:defRPr b="1" sz="2500">
                <a:solidFill>
                  <a:srgbClr val="FFFFFF"/>
                </a:solidFill>
                <a:latin typeface="+mn-lt"/>
                <a:ea typeface="+mn-ea"/>
                <a:cs typeface="+mn-cs"/>
                <a:sym typeface="Calibri"/>
              </a:defRPr>
            </a:pPr>
          </a:p>
          <a:p>
            <a:pPr>
              <a:spcBef>
                <a:spcPts val="1200"/>
              </a:spcBef>
              <a:defRPr b="1" sz="2500">
                <a:solidFill>
                  <a:srgbClr val="FFFFFF"/>
                </a:solidFill>
                <a:latin typeface="+mn-lt"/>
                <a:ea typeface="+mn-ea"/>
                <a:cs typeface="+mn-cs"/>
                <a:sym typeface="Calibri"/>
              </a:defRPr>
            </a:pPr>
            <a:r>
              <a:t>Challenge 2: Real-Time Communication</a:t>
            </a:r>
          </a:p>
          <a:p>
            <a:pPr>
              <a:spcBef>
                <a:spcPts val="1200"/>
              </a:spcBef>
              <a:defRPr b="1" sz="2500">
                <a:solidFill>
                  <a:srgbClr val="FFFFFF"/>
                </a:solidFill>
                <a:latin typeface="+mn-lt"/>
                <a:ea typeface="+mn-ea"/>
                <a:cs typeface="+mn-cs"/>
                <a:sym typeface="Calibri"/>
              </a:defRPr>
            </a:pPr>
            <a:r>
              <a:t>Problem: Difficulty achieving live, bidirectional messaging</a:t>
            </a:r>
          </a:p>
          <a:p>
            <a:pPr>
              <a:spcBef>
                <a:spcPts val="1200"/>
              </a:spcBef>
              <a:defRPr b="1" sz="2500">
                <a:solidFill>
                  <a:srgbClr val="FFFFFF"/>
                </a:solidFill>
                <a:latin typeface="+mn-lt"/>
                <a:ea typeface="+mn-ea"/>
                <a:cs typeface="+mn-cs"/>
                <a:sym typeface="Calibri"/>
              </a:defRPr>
            </a:pPr>
            <a:r>
              <a:t>Solution: Integrated Flask-SocketIO with room-based events for real-time chat</a:t>
            </a:r>
          </a:p>
          <a:p>
            <a:pPr>
              <a:spcBef>
                <a:spcPts val="1200"/>
              </a:spcBef>
              <a:defRPr b="1" sz="2500">
                <a:solidFill>
                  <a:srgbClr val="FFFFFF"/>
                </a:solidFill>
                <a:latin typeface="+mn-lt"/>
                <a:ea typeface="+mn-ea"/>
                <a:cs typeface="+mn-cs"/>
                <a:sym typeface="Calibri"/>
              </a:defRPr>
            </a:pPr>
          </a:p>
          <a:p>
            <a:pPr>
              <a:spcBef>
                <a:spcPts val="1200"/>
              </a:spcBef>
              <a:defRPr b="1" sz="2500">
                <a:solidFill>
                  <a:srgbClr val="FFFFFF"/>
                </a:solidFill>
                <a:latin typeface="+mn-lt"/>
                <a:ea typeface="+mn-ea"/>
                <a:cs typeface="+mn-cs"/>
                <a:sym typeface="Calibri"/>
              </a:defRPr>
            </a:pPr>
            <a:r>
              <a:t>Challenge 3: API Architecture</a:t>
            </a:r>
          </a:p>
          <a:p>
            <a:pPr>
              <a:spcBef>
                <a:spcPts val="1200"/>
              </a:spcBef>
              <a:defRPr b="1" sz="2500">
                <a:solidFill>
                  <a:srgbClr val="FFFFFF"/>
                </a:solidFill>
                <a:latin typeface="+mn-lt"/>
                <a:ea typeface="+mn-ea"/>
                <a:cs typeface="+mn-cs"/>
                <a:sym typeface="Calibri"/>
              </a:defRPr>
            </a:pPr>
            <a:r>
              <a:t>Problem: Handling multiple API routes efficiently in Flask</a:t>
            </a:r>
          </a:p>
          <a:p>
            <a:pPr>
              <a:spcBef>
                <a:spcPts val="1200"/>
              </a:spcBef>
              <a:defRPr b="1" sz="2500">
                <a:solidFill>
                  <a:srgbClr val="FFFFFF"/>
                </a:solidFill>
                <a:latin typeface="+mn-lt"/>
                <a:ea typeface="+mn-ea"/>
                <a:cs typeface="+mn-cs"/>
                <a:sym typeface="Calibri"/>
              </a:defRPr>
            </a:pPr>
            <a:r>
              <a:t>Solution: Designed modular REST API structure with decorators and route segregation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5" name="TextBox 1"/>
          <p:cNvSpPr txBox="1"/>
          <p:nvPr/>
        </p:nvSpPr>
        <p:spPr>
          <a:xfrm>
            <a:off x="735195" y="218965"/>
            <a:ext cx="7831590"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Future Enhancements &amp; Scope</a:t>
            </a:r>
          </a:p>
        </p:txBody>
      </p:sp>
      <p:sp>
        <p:nvSpPr>
          <p:cNvPr id="226" name="TextBox 2"/>
          <p:cNvSpPr txBox="1"/>
          <p:nvPr/>
        </p:nvSpPr>
        <p:spPr>
          <a:xfrm>
            <a:off x="1142998" y="2001719"/>
            <a:ext cx="12344404" cy="32923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60682" indent="-260682">
              <a:spcBef>
                <a:spcPts val="1200"/>
              </a:spcBef>
              <a:buSzPct val="100000"/>
              <a:buChar char="•"/>
              <a:defRPr sz="2700">
                <a:solidFill>
                  <a:srgbClr val="FFFFFF"/>
                </a:solidFill>
                <a:latin typeface="+mn-lt"/>
                <a:ea typeface="+mn-ea"/>
                <a:cs typeface="+mn-cs"/>
                <a:sym typeface="Calibri"/>
              </a:defRPr>
            </a:pPr>
            <a:r>
              <a:t>OAuth2 Integration (Google, GitHub, Microsoft)</a:t>
            </a:r>
          </a:p>
          <a:p>
            <a:pPr marL="260682" indent="-260682">
              <a:spcBef>
                <a:spcPts val="1200"/>
              </a:spcBef>
              <a:buSzPct val="100000"/>
              <a:buChar char="•"/>
              <a:defRPr sz="2700">
                <a:solidFill>
                  <a:srgbClr val="FFFFFF"/>
                </a:solidFill>
                <a:latin typeface="+mn-lt"/>
                <a:ea typeface="+mn-ea"/>
                <a:cs typeface="+mn-cs"/>
                <a:sym typeface="Calibri"/>
              </a:defRPr>
            </a:pPr>
            <a:r>
              <a:t>Task Analytics Dashboard with charts</a:t>
            </a:r>
          </a:p>
          <a:p>
            <a:pPr marL="260682" indent="-260682">
              <a:spcBef>
                <a:spcPts val="1200"/>
              </a:spcBef>
              <a:buSzPct val="100000"/>
              <a:buChar char="•"/>
              <a:defRPr sz="2700">
                <a:solidFill>
                  <a:srgbClr val="FFFFFF"/>
                </a:solidFill>
                <a:latin typeface="+mn-lt"/>
                <a:ea typeface="+mn-ea"/>
                <a:cs typeface="+mn-cs"/>
                <a:sym typeface="Calibri"/>
              </a:defRPr>
            </a:pPr>
            <a:r>
              <a:t>Task categories, tags, and labels</a:t>
            </a:r>
          </a:p>
          <a:p>
            <a:pPr marL="260682" indent="-260682">
              <a:spcBef>
                <a:spcPts val="1200"/>
              </a:spcBef>
              <a:buSzPct val="100000"/>
              <a:buChar char="•"/>
              <a:defRPr sz="2700">
                <a:solidFill>
                  <a:srgbClr val="FFFFFF"/>
                </a:solidFill>
                <a:latin typeface="+mn-lt"/>
                <a:ea typeface="+mn-ea"/>
                <a:cs typeface="+mn-cs"/>
                <a:sym typeface="Calibri"/>
              </a:defRPr>
            </a:pPr>
            <a:r>
              <a:t>Task sharing and team collaboration</a:t>
            </a:r>
          </a:p>
          <a:p>
            <a:pPr marL="260682" indent="-260682">
              <a:spcBef>
                <a:spcPts val="1200"/>
              </a:spcBef>
              <a:buSzPct val="100000"/>
              <a:buChar char="•"/>
              <a:defRPr sz="2700">
                <a:solidFill>
                  <a:srgbClr val="FFFFFF"/>
                </a:solidFill>
                <a:latin typeface="+mn-lt"/>
                <a:ea typeface="+mn-ea"/>
                <a:cs typeface="+mn-cs"/>
                <a:sym typeface="Calibri"/>
              </a:defRPr>
            </a:pPr>
            <a:r>
              <a:t>File attachments for tasks</a:t>
            </a:r>
          </a:p>
          <a:p>
            <a:pPr marL="260682" indent="-260682">
              <a:spcBef>
                <a:spcPts val="1200"/>
              </a:spcBef>
              <a:buSzPct val="100000"/>
              <a:buChar char="•"/>
              <a:defRPr sz="2700">
                <a:solidFill>
                  <a:srgbClr val="FFFFFF"/>
                </a:solidFill>
                <a:latin typeface="+mn-lt"/>
                <a:ea typeface="+mn-ea"/>
                <a:cs typeface="+mn-cs"/>
                <a:sym typeface="Calibri"/>
              </a:defRPr>
            </a:pPr>
            <a:r>
              <a:t>Email notifications for task updates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0" name="TextBox 1"/>
          <p:cNvSpPr txBox="1"/>
          <p:nvPr/>
        </p:nvSpPr>
        <p:spPr>
          <a:xfrm>
            <a:off x="5040753" y="2286000"/>
            <a:ext cx="4548889" cy="1094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6000">
                <a:solidFill>
                  <a:srgbClr val="FFFFFF"/>
                </a:solidFill>
                <a:latin typeface="+mn-lt"/>
                <a:ea typeface="+mn-ea"/>
                <a:cs typeface="+mn-cs"/>
                <a:sym typeface="Calibri"/>
              </a:defRPr>
            </a:pPr>
            <a:r>
              <a:t>Thank You! </a:t>
            </a:r>
            <a:r>
              <a:rPr>
                <a:latin typeface="+mj-lt"/>
                <a:ea typeface="+mj-ea"/>
                <a:cs typeface="+mj-cs"/>
                <a:sym typeface="Helvetica"/>
              </a:rPr>
              <a:t>🙏</a:t>
            </a:r>
          </a:p>
        </p:txBody>
      </p:sp>
      <p:sp>
        <p:nvSpPr>
          <p:cNvPr id="231" name="TextBox 2"/>
          <p:cNvSpPr txBox="1"/>
          <p:nvPr/>
        </p:nvSpPr>
        <p:spPr>
          <a:xfrm>
            <a:off x="4376720" y="3840479"/>
            <a:ext cx="5876956" cy="54933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3600">
                <a:solidFill>
                  <a:srgbClr val="FFFFFF"/>
                </a:solidFill>
                <a:latin typeface="+mn-lt"/>
                <a:ea typeface="+mn-ea"/>
                <a:cs typeface="+mn-cs"/>
                <a:sym typeface="Calibri"/>
              </a:defRPr>
            </a:lvl1pPr>
          </a:lstStyle>
          <a:p>
            <a:pPr/>
            <a:r>
              <a:t>Tachyon - Task 2-Resubmission </a:t>
            </a:r>
          </a:p>
        </p:txBody>
      </p:sp>
      <p:sp>
        <p:nvSpPr>
          <p:cNvPr id="232" name="TextBox 3"/>
          <p:cNvSpPr txBox="1"/>
          <p:nvPr/>
        </p:nvSpPr>
        <p:spPr>
          <a:xfrm>
            <a:off x="5516903" y="4959667"/>
            <a:ext cx="3596587" cy="4447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2800">
                <a:solidFill>
                  <a:srgbClr val="FFFFFF"/>
                </a:solidFill>
                <a:latin typeface="+mn-lt"/>
                <a:ea typeface="+mn-ea"/>
                <a:cs typeface="+mn-cs"/>
                <a:sym typeface="Calibri"/>
              </a:defRPr>
            </a:lvl1pPr>
          </a:lstStyle>
          <a:p>
            <a:pPr/>
            <a:r>
              <a:t>Backend Developer Role</a:t>
            </a:r>
          </a:p>
        </p:txBody>
      </p:sp>
      <p:sp>
        <p:nvSpPr>
          <p:cNvPr id="233" name="TextBox 4"/>
          <p:cNvSpPr txBox="1"/>
          <p:nvPr/>
        </p:nvSpPr>
        <p:spPr>
          <a:xfrm>
            <a:off x="5125189" y="5508307"/>
            <a:ext cx="4380019" cy="561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2800">
                <a:solidFill>
                  <a:srgbClr val="FFFFFF"/>
                </a:solidFill>
                <a:latin typeface="+mn-lt"/>
                <a:ea typeface="+mn-ea"/>
                <a:cs typeface="+mn-cs"/>
                <a:sym typeface="Calibri"/>
              </a:defRPr>
            </a:pPr>
            <a:r>
              <a:t>Topics Completed: 1, 2 &amp; 4 </a:t>
            </a:r>
            <a:r>
              <a:rPr>
                <a:latin typeface="+mj-lt"/>
                <a:ea typeface="+mj-ea"/>
                <a:cs typeface="+mj-cs"/>
                <a:sym typeface="Helvetica"/>
              </a:rPr>
              <a:t>✅</a:t>
            </a:r>
          </a:p>
        </p:txBody>
      </p:sp>
      <p:sp>
        <p:nvSpPr>
          <p:cNvPr id="234" name="TextBox 4"/>
          <p:cNvSpPr txBox="1"/>
          <p:nvPr/>
        </p:nvSpPr>
        <p:spPr>
          <a:xfrm>
            <a:off x="1016171" y="6173530"/>
            <a:ext cx="12598060"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2800">
                <a:solidFill>
                  <a:srgbClr val="FFFFFF"/>
                </a:solidFill>
                <a:latin typeface="+mn-lt"/>
                <a:ea typeface="+mn-ea"/>
                <a:cs typeface="+mn-cs"/>
                <a:sym typeface="Calibri"/>
              </a:defRPr>
            </a:lvl1pPr>
          </a:lstStyle>
          <a:p>
            <a:pPr/>
            <a:r>
              <a:t>Gtihub Link: https://github.com/therahul-yo/tachyon-backend-task-2-Resubmission.git</a:t>
            </a:r>
          </a:p>
        </p:txBody>
      </p:sp>
      <p:sp>
        <p:nvSpPr>
          <p:cNvPr id="235" name="TextBox 3"/>
          <p:cNvSpPr txBox="1"/>
          <p:nvPr/>
        </p:nvSpPr>
        <p:spPr>
          <a:xfrm>
            <a:off x="6726952" y="4452363"/>
            <a:ext cx="1176493"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2800">
                <a:solidFill>
                  <a:srgbClr val="FFFFFF"/>
                </a:solidFill>
                <a:latin typeface="+mn-lt"/>
                <a:ea typeface="+mn-ea"/>
                <a:cs typeface="+mn-cs"/>
                <a:sym typeface="Calibri"/>
              </a:defRPr>
            </a:lvl1pPr>
          </a:lstStyle>
          <a:p>
            <a:pPr/>
            <a:r>
              <a:t>Rahul 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7" name="TextBox 1"/>
          <p:cNvSpPr txBox="1"/>
          <p:nvPr/>
        </p:nvSpPr>
        <p:spPr>
          <a:xfrm>
            <a:off x="777238" y="457201"/>
            <a:ext cx="5198226"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Topics Implemented</a:t>
            </a:r>
          </a:p>
        </p:txBody>
      </p:sp>
      <p:sp>
        <p:nvSpPr>
          <p:cNvPr id="108" name="TextBox 2"/>
          <p:cNvSpPr txBox="1"/>
          <p:nvPr/>
        </p:nvSpPr>
        <p:spPr>
          <a:xfrm>
            <a:off x="470336" y="1001285"/>
            <a:ext cx="12344403" cy="71107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n-lt"/>
                <a:ea typeface="+mn-ea"/>
                <a:cs typeface="+mn-cs"/>
                <a:sym typeface="Calibri"/>
              </a:defRPr>
            </a:pPr>
          </a:p>
          <a:p>
            <a:pPr>
              <a:spcBef>
                <a:spcPts val="2000"/>
              </a:spcBef>
              <a:defRPr b="1" sz="3600">
                <a:solidFill>
                  <a:srgbClr val="FFD700"/>
                </a:solidFill>
                <a:latin typeface="+mn-lt"/>
                <a:ea typeface="+mn-ea"/>
                <a:cs typeface="+mn-cs"/>
                <a:sym typeface="Calibri"/>
              </a:defRPr>
            </a:pPr>
            <a:r>
              <a:t>    Topic 1: REST API with CRUD Operations</a:t>
            </a:r>
          </a:p>
          <a:p>
            <a:pPr lvl="1" marL="1078830" indent="-240630">
              <a:spcBef>
                <a:spcPts val="800"/>
              </a:spcBef>
              <a:buSzPct val="100000"/>
              <a:buChar char="•"/>
              <a:defRPr sz="2400">
                <a:solidFill>
                  <a:srgbClr val="FFFFFF"/>
                </a:solidFill>
                <a:latin typeface="+mn-lt"/>
                <a:ea typeface="+mn-ea"/>
                <a:cs typeface="+mn-cs"/>
                <a:sym typeface="Calibri"/>
              </a:defRPr>
            </a:pPr>
            <a:r>
              <a:t>Complete RESTful API architecture built using Flask</a:t>
            </a:r>
          </a:p>
          <a:p>
            <a:pPr lvl="1" marL="1078830" indent="-240630">
              <a:spcBef>
                <a:spcPts val="800"/>
              </a:spcBef>
              <a:buSzPct val="100000"/>
              <a:buChar char="•"/>
              <a:defRPr sz="2400">
                <a:solidFill>
                  <a:srgbClr val="FFFFFF"/>
                </a:solidFill>
                <a:latin typeface="+mn-lt"/>
                <a:ea typeface="+mn-ea"/>
                <a:cs typeface="+mn-cs"/>
                <a:sym typeface="Calibri"/>
              </a:defRPr>
            </a:pPr>
            <a:r>
              <a:t>Create, Read, Update, Delete operations for managing tasks</a:t>
            </a:r>
          </a:p>
          <a:p>
            <a:pPr lvl="1" marL="1078830" indent="-240630">
              <a:spcBef>
                <a:spcPts val="800"/>
              </a:spcBef>
              <a:buSzPct val="100000"/>
              <a:buChar char="•"/>
              <a:defRPr sz="2400">
                <a:solidFill>
                  <a:srgbClr val="FFFFFF"/>
                </a:solidFill>
                <a:latin typeface="+mn-lt"/>
                <a:ea typeface="+mn-ea"/>
                <a:cs typeface="+mn-cs"/>
                <a:sym typeface="Calibri"/>
              </a:defRPr>
            </a:pPr>
            <a:r>
              <a:t>User-specific task management using JWT-based user IDs</a:t>
            </a:r>
          </a:p>
          <a:p>
            <a:pPr lvl="1" marL="1078830" indent="-240630">
              <a:spcBef>
                <a:spcPts val="800"/>
              </a:spcBef>
              <a:buSzPct val="100000"/>
              <a:buChar char="•"/>
              <a:defRPr sz="2400">
                <a:solidFill>
                  <a:srgbClr val="FFFFFF"/>
                </a:solidFill>
                <a:latin typeface="+mn-lt"/>
                <a:ea typeface="+mn-ea"/>
                <a:cs typeface="+mn-cs"/>
                <a:sym typeface="Calibri"/>
              </a:defRPr>
            </a:pPr>
            <a:r>
              <a:t>Flask route decorators for API endpoints</a:t>
            </a:r>
          </a:p>
          <a:p>
            <a:pPr lvl="1" marL="1078830" indent="-240630">
              <a:spcBef>
                <a:spcPts val="800"/>
              </a:spcBef>
              <a:buSzPct val="100000"/>
              <a:buChar char="•"/>
              <a:defRPr sz="2400">
                <a:solidFill>
                  <a:srgbClr val="FFFFFF"/>
                </a:solidFill>
                <a:latin typeface="+mn-lt"/>
                <a:ea typeface="+mn-ea"/>
                <a:cs typeface="+mn-cs"/>
                <a:sym typeface="Calibri"/>
              </a:defRPr>
            </a:pPr>
            <a:r>
              <a:t>Proper HTTP response codes and structured JSON responses</a:t>
            </a:r>
          </a:p>
          <a:p>
            <a:pPr lvl="1" marL="1078830" indent="-240630">
              <a:spcBef>
                <a:spcPts val="800"/>
              </a:spcBef>
              <a:buSzPct val="100000"/>
              <a:buChar char="•"/>
              <a:defRPr sz="2400">
                <a:solidFill>
                  <a:srgbClr val="FFFFFF"/>
                </a:solidFill>
                <a:latin typeface="+mn-lt"/>
                <a:ea typeface="+mn-ea"/>
                <a:cs typeface="+mn-cs"/>
                <a:sym typeface="Calibri"/>
              </a:defRPr>
            </a:pPr>
            <a:r>
              <a:t>Integrated search and status update functionality for tasks</a:t>
            </a:r>
          </a:p>
          <a:p>
            <a:pPr>
              <a:spcBef>
                <a:spcPts val="2000"/>
              </a:spcBef>
              <a:defRPr b="1" sz="2400">
                <a:solidFill>
                  <a:srgbClr val="FFFFFF"/>
                </a:solidFill>
                <a:latin typeface="+mn-lt"/>
                <a:ea typeface="+mn-ea"/>
                <a:cs typeface="+mn-cs"/>
                <a:sym typeface="Calibri"/>
              </a:defRPr>
            </a:pPr>
            <a:r>
              <a:t>     </a:t>
            </a:r>
            <a:r>
              <a:rPr sz="3600">
                <a:solidFill>
                  <a:srgbClr val="FFD700"/>
                </a:solidFill>
              </a:rPr>
              <a:t>Topic 2: JWT Authentication</a:t>
            </a:r>
            <a:endParaRPr sz="3600">
              <a:solidFill>
                <a:srgbClr val="FFD700"/>
              </a:solidFill>
            </a:endParaRPr>
          </a:p>
          <a:p>
            <a:pPr lvl="1" marL="1078830" indent="-240630">
              <a:spcBef>
                <a:spcPts val="800"/>
              </a:spcBef>
              <a:buSzPct val="100000"/>
              <a:buChar char="•"/>
              <a:defRPr sz="2400">
                <a:solidFill>
                  <a:srgbClr val="FFFFFF"/>
                </a:solidFill>
                <a:latin typeface="+mn-lt"/>
                <a:ea typeface="+mn-ea"/>
                <a:cs typeface="+mn-cs"/>
                <a:sym typeface="Calibri"/>
              </a:defRPr>
            </a:pPr>
            <a:r>
              <a:t>Secure token-based authentication system with JWT</a:t>
            </a:r>
          </a:p>
          <a:p>
            <a:pPr lvl="1" marL="1078830" indent="-240630">
              <a:spcBef>
                <a:spcPts val="800"/>
              </a:spcBef>
              <a:buSzPct val="100000"/>
              <a:buChar char="•"/>
              <a:defRPr sz="2400">
                <a:solidFill>
                  <a:srgbClr val="FFFFFF"/>
                </a:solidFill>
                <a:latin typeface="+mn-lt"/>
                <a:ea typeface="+mn-ea"/>
                <a:cs typeface="+mn-cs"/>
                <a:sym typeface="Calibri"/>
              </a:defRPr>
            </a:pPr>
            <a:r>
              <a:t>User registration and login endpoints using Flask routes</a:t>
            </a:r>
          </a:p>
          <a:p>
            <a:pPr lvl="1" marL="1078830" indent="-240630">
              <a:spcBef>
                <a:spcPts val="800"/>
              </a:spcBef>
              <a:buSzPct val="100000"/>
              <a:buChar char="•"/>
              <a:defRPr sz="2400">
                <a:solidFill>
                  <a:srgbClr val="FFFFFF"/>
                </a:solidFill>
                <a:latin typeface="+mn-lt"/>
                <a:ea typeface="+mn-ea"/>
                <a:cs typeface="+mn-cs"/>
                <a:sym typeface="Calibri"/>
              </a:defRPr>
            </a:pPr>
            <a:r>
              <a:t>Passwords securely stored using Werkzeug hashing</a:t>
            </a:r>
          </a:p>
          <a:p>
            <a:pPr lvl="1" marL="1078830" indent="-240630">
              <a:spcBef>
                <a:spcPts val="800"/>
              </a:spcBef>
              <a:buSzPct val="100000"/>
              <a:buChar char="•"/>
              <a:defRPr sz="2400">
                <a:solidFill>
                  <a:srgbClr val="FFFFFF"/>
                </a:solidFill>
                <a:latin typeface="+mn-lt"/>
                <a:ea typeface="+mn-ea"/>
                <a:cs typeface="+mn-cs"/>
                <a:sym typeface="Calibri"/>
              </a:defRPr>
            </a:pPr>
            <a:r>
              <a:t>Protected routes with custom token verification decorator</a:t>
            </a:r>
          </a:p>
          <a:p>
            <a:pPr lvl="1" marL="1078830" indent="-240630">
              <a:spcBef>
                <a:spcPts val="800"/>
              </a:spcBef>
              <a:buSzPct val="100000"/>
              <a:buChar char="•"/>
              <a:defRPr sz="2400">
                <a:solidFill>
                  <a:srgbClr val="FFFFFF"/>
                </a:solidFill>
                <a:latin typeface="+mn-lt"/>
                <a:ea typeface="+mn-ea"/>
                <a:cs typeface="+mn-cs"/>
                <a:sym typeface="Calibri"/>
              </a:defRPr>
            </a:pPr>
            <a:r>
              <a:t>Token expiration policy ensuring 7-day session validity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0" name="TextBox 2"/>
          <p:cNvSpPr txBox="1"/>
          <p:nvPr/>
        </p:nvSpPr>
        <p:spPr>
          <a:xfrm>
            <a:off x="400265" y="1393671"/>
            <a:ext cx="12344407" cy="38722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2000"/>
              </a:spcBef>
              <a:defRPr b="1" sz="3600">
                <a:solidFill>
                  <a:srgbClr val="FFD700"/>
                </a:solidFill>
                <a:latin typeface="+mn-lt"/>
                <a:ea typeface="+mn-ea"/>
                <a:cs typeface="+mn-cs"/>
                <a:sym typeface="Calibri"/>
              </a:defRPr>
            </a:pPr>
            <a:r>
              <a:t>    Topic 4: Real-time WebSocket Chat</a:t>
            </a:r>
          </a:p>
          <a:p>
            <a:pPr lvl="1" marL="1078830" indent="-240630">
              <a:spcBef>
                <a:spcPts val="800"/>
              </a:spcBef>
              <a:buSzPct val="100000"/>
              <a:buChar char="•"/>
              <a:defRPr sz="2400">
                <a:solidFill>
                  <a:srgbClr val="FFFFFF"/>
                </a:solidFill>
                <a:latin typeface="+mn-lt"/>
                <a:ea typeface="+mn-ea"/>
                <a:cs typeface="+mn-cs"/>
                <a:sym typeface="Calibri"/>
              </a:defRPr>
            </a:pPr>
            <a:r>
              <a:t>Flask-SocketIO integration for real-time communication</a:t>
            </a:r>
          </a:p>
          <a:p>
            <a:pPr lvl="1" marL="1078830" indent="-240630">
              <a:spcBef>
                <a:spcPts val="800"/>
              </a:spcBef>
              <a:buSzPct val="100000"/>
              <a:buChar char="•"/>
              <a:defRPr sz="2400">
                <a:solidFill>
                  <a:srgbClr val="FFFFFF"/>
                </a:solidFill>
                <a:latin typeface="+mn-lt"/>
                <a:ea typeface="+mn-ea"/>
                <a:cs typeface="+mn-cs"/>
                <a:sym typeface="Calibri"/>
              </a:defRPr>
            </a:pPr>
            <a:r>
              <a:t>Room-based chat functionality for collaborative discussions</a:t>
            </a:r>
          </a:p>
          <a:p>
            <a:pPr lvl="1" marL="1078830" indent="-240630">
              <a:spcBef>
                <a:spcPts val="800"/>
              </a:spcBef>
              <a:buSzPct val="100000"/>
              <a:buChar char="•"/>
              <a:defRPr sz="2400">
                <a:solidFill>
                  <a:srgbClr val="FFFFFF"/>
                </a:solidFill>
                <a:latin typeface="+mn-lt"/>
                <a:ea typeface="+mn-ea"/>
                <a:cs typeface="+mn-cs"/>
                <a:sym typeface="Calibri"/>
              </a:defRPr>
            </a:pPr>
            <a:r>
              <a:t>Instant message delivery and live updates across clients</a:t>
            </a:r>
          </a:p>
          <a:p>
            <a:pPr lvl="1" marL="1078830" indent="-240630">
              <a:spcBef>
                <a:spcPts val="800"/>
              </a:spcBef>
              <a:buSzPct val="100000"/>
              <a:buChar char="•"/>
              <a:defRPr sz="2400">
                <a:solidFill>
                  <a:srgbClr val="FFFFFF"/>
                </a:solidFill>
                <a:latin typeface="+mn-lt"/>
                <a:ea typeface="+mn-ea"/>
                <a:cs typeface="+mn-cs"/>
                <a:sym typeface="Calibri"/>
              </a:defRPr>
            </a:pPr>
            <a:r>
              <a:t>Automatic client connect/disconnect management</a:t>
            </a:r>
          </a:p>
          <a:p>
            <a:pPr lvl="1" marL="1078830" indent="-240630">
              <a:spcBef>
                <a:spcPts val="800"/>
              </a:spcBef>
              <a:buSzPct val="100000"/>
              <a:buChar char="•"/>
              <a:defRPr sz="2400">
                <a:solidFill>
                  <a:srgbClr val="FFFFFF"/>
                </a:solidFill>
                <a:latin typeface="+mn-lt"/>
                <a:ea typeface="+mn-ea"/>
                <a:cs typeface="+mn-cs"/>
                <a:sym typeface="Calibri"/>
              </a:defRPr>
            </a:pPr>
            <a:r>
              <a:t>Event-driven broadcasting for messages within rooms</a:t>
            </a:r>
          </a:p>
          <a:p>
            <a:pPr lvl="1" marL="1078830" indent="-240630">
              <a:spcBef>
                <a:spcPts val="800"/>
              </a:spcBef>
              <a:buSzPct val="100000"/>
              <a:buChar char="•"/>
              <a:defRPr sz="2400">
                <a:solidFill>
                  <a:srgbClr val="FFFFFF"/>
                </a:solidFill>
                <a:latin typeface="+mn-lt"/>
                <a:ea typeface="+mn-ea"/>
                <a:cs typeface="+mn-cs"/>
                <a:sym typeface="Calibri"/>
              </a:defRPr>
            </a:pPr>
            <a:r>
              <a:t>CORS-enabled Socket.IO server for seamless frontend connection</a:t>
            </a:r>
          </a:p>
          <a:p>
            <a:pPr lvl="1" marL="1078830" indent="-240630">
              <a:spcBef>
                <a:spcPts val="800"/>
              </a:spcBef>
              <a:buSzPct val="100000"/>
              <a:buChar char="•"/>
              <a:defRPr sz="2400">
                <a:solidFill>
                  <a:srgbClr val="FFFFFF"/>
                </a:solidFill>
                <a:latin typeface="+mn-lt"/>
                <a:ea typeface="+mn-ea"/>
                <a:cs typeface="+mn-cs"/>
                <a:sym typeface="Calibri"/>
              </a:defRPr>
            </a:pPr>
            <a:r>
              <a:t>Integration with Vanilla JavaScript frontend for dynamic chat interface</a:t>
            </a:r>
          </a:p>
        </p:txBody>
      </p:sp>
      <p:sp>
        <p:nvSpPr>
          <p:cNvPr id="111" name="TextBox 1"/>
          <p:cNvSpPr txBox="1"/>
          <p:nvPr/>
        </p:nvSpPr>
        <p:spPr>
          <a:xfrm>
            <a:off x="777237" y="457201"/>
            <a:ext cx="8337012"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Topics Implemented (Continued)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3" name="TextBox 1"/>
          <p:cNvSpPr txBox="1"/>
          <p:nvPr/>
        </p:nvSpPr>
        <p:spPr>
          <a:xfrm>
            <a:off x="777239" y="457200"/>
            <a:ext cx="5179772"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System Architecture</a:t>
            </a:r>
          </a:p>
        </p:txBody>
      </p:sp>
      <p:sp>
        <p:nvSpPr>
          <p:cNvPr id="114" name="Clean separation of concerns with modular design…"/>
          <p:cNvSpPr txBox="1"/>
          <p:nvPr/>
        </p:nvSpPr>
        <p:spPr>
          <a:xfrm>
            <a:off x="8248622" y="3119657"/>
            <a:ext cx="4278975" cy="23746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60682" indent="-260682">
              <a:spcBef>
                <a:spcPts val="1200"/>
              </a:spcBef>
              <a:buSzPct val="100000"/>
              <a:buChar char="•"/>
              <a:defRPr b="1" sz="2600">
                <a:solidFill>
                  <a:srgbClr val="FFFFFF"/>
                </a:solidFill>
              </a:defRPr>
            </a:pPr>
            <a:r>
              <a:t> </a:t>
            </a:r>
            <a:r>
              <a:rPr>
                <a:latin typeface="+mn-lt"/>
                <a:ea typeface="+mn-ea"/>
                <a:cs typeface="+mn-cs"/>
                <a:sym typeface="Calibri"/>
              </a:rPr>
              <a:t>Clean separation of concerns with modular design</a:t>
            </a:r>
          </a:p>
          <a:p>
            <a:pPr marL="260682" indent="-260682">
              <a:spcBef>
                <a:spcPts val="1200"/>
              </a:spcBef>
              <a:buSzPct val="100000"/>
              <a:buChar char="•"/>
              <a:defRPr b="1" sz="2600">
                <a:solidFill>
                  <a:srgbClr val="FFFFFF"/>
                </a:solidFill>
              </a:defRPr>
            </a:pPr>
            <a:r>
              <a:t> </a:t>
            </a:r>
            <a:r>
              <a:rPr>
                <a:latin typeface="+mn-lt"/>
                <a:ea typeface="+mn-ea"/>
                <a:cs typeface="+mn-cs"/>
                <a:sym typeface="Calibri"/>
              </a:rPr>
              <a:t>Stateless API architecture for scalability</a:t>
            </a:r>
          </a:p>
        </p:txBody>
      </p:sp>
      <p:pic>
        <p:nvPicPr>
          <p:cNvPr id="115" name="Image Gallery" descr="Image Gallery"/>
          <p:cNvPicPr>
            <a:picLocks noChangeAspect="1"/>
          </p:cNvPicPr>
          <p:nvPr/>
        </p:nvPicPr>
        <p:blipFill>
          <a:blip r:embed="rId4">
            <a:extLst/>
          </a:blip>
          <a:srcRect l="0" t="1835" r="0" b="1835"/>
          <a:stretch>
            <a:fillRect/>
          </a:stretch>
        </p:blipFill>
        <p:spPr>
          <a:xfrm>
            <a:off x="1227637" y="1450580"/>
            <a:ext cx="4432307" cy="635945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9" name="TextBox 1"/>
          <p:cNvSpPr txBox="1"/>
          <p:nvPr/>
        </p:nvSpPr>
        <p:spPr>
          <a:xfrm>
            <a:off x="777239" y="457201"/>
            <a:ext cx="4432356"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Technology Stack</a:t>
            </a:r>
          </a:p>
        </p:txBody>
      </p:sp>
      <p:sp>
        <p:nvSpPr>
          <p:cNvPr id="120" name="TextBox 2"/>
          <p:cNvSpPr txBox="1"/>
          <p:nvPr/>
        </p:nvSpPr>
        <p:spPr>
          <a:xfrm>
            <a:off x="-140606" y="1926068"/>
            <a:ext cx="8359496" cy="58506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2000"/>
              </a:spcBef>
              <a:defRPr b="1" sz="2500">
                <a:solidFill>
                  <a:srgbClr val="FFD700"/>
                </a:solidFill>
                <a:latin typeface="+mn-lt"/>
                <a:ea typeface="+mn-ea"/>
                <a:cs typeface="+mn-cs"/>
                <a:sym typeface="Calibri"/>
              </a:defRPr>
            </a:pPr>
            <a:r>
              <a:t>              Backend Technologies</a:t>
            </a:r>
          </a:p>
          <a:p>
            <a:pPr lvl="1" marL="1272672" indent="-307472">
              <a:spcBef>
                <a:spcPts val="800"/>
              </a:spcBef>
              <a:buSzPct val="100000"/>
              <a:buAutoNum type="arabicPeriod" startAt="1"/>
              <a:defRPr sz="2500">
                <a:solidFill>
                  <a:srgbClr val="FFFFFF"/>
                </a:solidFill>
                <a:latin typeface="+mn-lt"/>
                <a:ea typeface="+mn-ea"/>
                <a:cs typeface="+mn-cs"/>
                <a:sym typeface="Calibri"/>
              </a:defRPr>
            </a:pPr>
            <a:r>
              <a:t>Flask – Lightweight Python web framework for RESTful APIs</a:t>
            </a:r>
          </a:p>
          <a:p>
            <a:pPr lvl="1" marL="1272672" indent="-307472">
              <a:spcBef>
                <a:spcPts val="800"/>
              </a:spcBef>
              <a:buSzPct val="100000"/>
              <a:buAutoNum type="arabicPeriod" startAt="1"/>
              <a:defRPr sz="2500">
                <a:solidFill>
                  <a:srgbClr val="FFFFFF"/>
                </a:solidFill>
                <a:latin typeface="+mn-lt"/>
                <a:ea typeface="+mn-ea"/>
                <a:cs typeface="+mn-cs"/>
                <a:sym typeface="Calibri"/>
              </a:defRPr>
            </a:pPr>
            <a:r>
              <a:t>Flask-SocketIO – Real-time bidirectional communication</a:t>
            </a:r>
          </a:p>
          <a:p>
            <a:pPr lvl="1" marL="1272672" indent="-307472">
              <a:spcBef>
                <a:spcPts val="800"/>
              </a:spcBef>
              <a:buSzPct val="100000"/>
              <a:buAutoNum type="arabicPeriod" startAt="1"/>
              <a:defRPr sz="2500">
                <a:solidFill>
                  <a:srgbClr val="FFFFFF"/>
                </a:solidFill>
                <a:latin typeface="+mn-lt"/>
                <a:ea typeface="+mn-ea"/>
                <a:cs typeface="+mn-cs"/>
                <a:sym typeface="Calibri"/>
              </a:defRPr>
            </a:pPr>
            <a:r>
              <a:t>Flask-CORS – Enables cross-origin resource sharing</a:t>
            </a:r>
          </a:p>
          <a:p>
            <a:pPr lvl="1" marL="1272672" indent="-307472">
              <a:spcBef>
                <a:spcPts val="800"/>
              </a:spcBef>
              <a:buSzPct val="100000"/>
              <a:buAutoNum type="arabicPeriod" startAt="1"/>
              <a:defRPr sz="2500">
                <a:solidFill>
                  <a:srgbClr val="FFFFFF"/>
                </a:solidFill>
                <a:latin typeface="+mn-lt"/>
                <a:ea typeface="+mn-ea"/>
                <a:cs typeface="+mn-cs"/>
                <a:sym typeface="Calibri"/>
              </a:defRPr>
            </a:pPr>
            <a:r>
              <a:t>SQLite – Embedded relational database for persistent storage</a:t>
            </a:r>
          </a:p>
          <a:p>
            <a:pPr lvl="1" marL="1272672" indent="-307472">
              <a:spcBef>
                <a:spcPts val="800"/>
              </a:spcBef>
              <a:buSzPct val="100000"/>
              <a:buAutoNum type="arabicPeriod" startAt="1"/>
              <a:defRPr sz="2500">
                <a:solidFill>
                  <a:srgbClr val="FFFFFF"/>
                </a:solidFill>
                <a:latin typeface="+mn-lt"/>
                <a:ea typeface="+mn-ea"/>
                <a:cs typeface="+mn-cs"/>
                <a:sym typeface="Calibri"/>
              </a:defRPr>
            </a:pPr>
            <a:r>
              <a:t>Werkzeug – Secure password hashing and verification</a:t>
            </a:r>
          </a:p>
          <a:p>
            <a:pPr lvl="1" marL="1272672" indent="-307472">
              <a:spcBef>
                <a:spcPts val="800"/>
              </a:spcBef>
              <a:buSzPct val="100000"/>
              <a:buAutoNum type="arabicPeriod" startAt="1"/>
              <a:defRPr sz="2500">
                <a:solidFill>
                  <a:srgbClr val="FFFFFF"/>
                </a:solidFill>
                <a:latin typeface="+mn-lt"/>
                <a:ea typeface="+mn-ea"/>
                <a:cs typeface="+mn-cs"/>
                <a:sym typeface="Calibri"/>
              </a:defRPr>
            </a:pPr>
            <a:r>
              <a:t>JWT (PyJWT) – Token-based authentication and session management</a:t>
            </a:r>
          </a:p>
          <a:p>
            <a:pPr lvl="1" marL="1272672" indent="-307472">
              <a:spcBef>
                <a:spcPts val="800"/>
              </a:spcBef>
              <a:buSzPct val="100000"/>
              <a:buAutoNum type="arabicPeriod" startAt="1"/>
              <a:defRPr sz="2500">
                <a:solidFill>
                  <a:srgbClr val="FFFFFF"/>
                </a:solidFill>
                <a:latin typeface="+mn-lt"/>
                <a:ea typeface="+mn-ea"/>
                <a:cs typeface="+mn-cs"/>
                <a:sym typeface="Calibri"/>
              </a:defRPr>
            </a:pPr>
            <a:r>
              <a:t>Python – Backend programming language for logic and routing</a:t>
            </a:r>
          </a:p>
        </p:txBody>
      </p:sp>
      <p:sp>
        <p:nvSpPr>
          <p:cNvPr id="121" name="Frontend Technologies…"/>
          <p:cNvSpPr txBox="1"/>
          <p:nvPr/>
        </p:nvSpPr>
        <p:spPr>
          <a:xfrm>
            <a:off x="7907087" y="1979680"/>
            <a:ext cx="6375314" cy="48600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2000"/>
              </a:spcBef>
              <a:defRPr b="1" sz="2500">
                <a:solidFill>
                  <a:srgbClr val="FFD700"/>
                </a:solidFill>
                <a:latin typeface="+mn-lt"/>
                <a:ea typeface="+mn-ea"/>
                <a:cs typeface="+mn-cs"/>
                <a:sym typeface="Calibri"/>
              </a:defRPr>
            </a:pPr>
            <a:r>
              <a:t>              Frontend Technologies</a:t>
            </a:r>
          </a:p>
          <a:p>
            <a:pPr lvl="1" marL="1299410" indent="-334210">
              <a:spcBef>
                <a:spcPts val="800"/>
              </a:spcBef>
              <a:buSzPct val="100000"/>
              <a:buAutoNum type="arabicPeriod" startAt="1"/>
              <a:defRPr sz="2500">
                <a:solidFill>
                  <a:srgbClr val="FFFFFF"/>
                </a:solidFill>
                <a:latin typeface="+mn-lt"/>
                <a:ea typeface="+mn-ea"/>
                <a:cs typeface="+mn-cs"/>
                <a:sym typeface="Calibri"/>
              </a:defRPr>
            </a:pPr>
            <a:r>
              <a:t>HTML5 – Structure and content of the web application</a:t>
            </a:r>
          </a:p>
          <a:p>
            <a:pPr lvl="1" marL="1299410" indent="-334210">
              <a:spcBef>
                <a:spcPts val="800"/>
              </a:spcBef>
              <a:buSzPct val="100000"/>
              <a:buAutoNum type="arabicPeriod" startAt="1"/>
              <a:defRPr sz="2500">
                <a:solidFill>
                  <a:srgbClr val="FFFFFF"/>
                </a:solidFill>
                <a:latin typeface="+mn-lt"/>
                <a:ea typeface="+mn-ea"/>
                <a:cs typeface="+mn-cs"/>
                <a:sym typeface="Calibri"/>
              </a:defRPr>
            </a:pPr>
            <a:r>
              <a:t>CSS3 – Styling with glassmorphic and responsive design</a:t>
            </a:r>
          </a:p>
          <a:p>
            <a:pPr lvl="1" marL="1299410" indent="-334210">
              <a:spcBef>
                <a:spcPts val="800"/>
              </a:spcBef>
              <a:buSzPct val="100000"/>
              <a:buAutoNum type="arabicPeriod" startAt="1"/>
              <a:defRPr sz="2500">
                <a:solidFill>
                  <a:srgbClr val="FFFFFF"/>
                </a:solidFill>
                <a:latin typeface="+mn-lt"/>
                <a:ea typeface="+mn-ea"/>
                <a:cs typeface="+mn-cs"/>
                <a:sym typeface="Calibri"/>
              </a:defRPr>
            </a:pPr>
            <a:r>
              <a:t>JavaScript (Vanilla JS) – Core logic and dynamic UI interactions</a:t>
            </a:r>
          </a:p>
          <a:p>
            <a:pPr lvl="1" marL="1299410" indent="-334210">
              <a:spcBef>
                <a:spcPts val="800"/>
              </a:spcBef>
              <a:buSzPct val="100000"/>
              <a:buAutoNum type="arabicPeriod" startAt="1"/>
              <a:defRPr sz="2500">
                <a:solidFill>
                  <a:srgbClr val="FFFFFF"/>
                </a:solidFill>
                <a:latin typeface="+mn-lt"/>
                <a:ea typeface="+mn-ea"/>
                <a:cs typeface="+mn-cs"/>
                <a:sym typeface="Calibri"/>
              </a:defRPr>
            </a:pPr>
            <a:r>
              <a:t>Fetch API – Handles RESTful API requests to the backend</a:t>
            </a:r>
          </a:p>
          <a:p>
            <a:pPr lvl="1" marL="1299410" indent="-334210">
              <a:spcBef>
                <a:spcPts val="800"/>
              </a:spcBef>
              <a:buSzPct val="100000"/>
              <a:buAutoNum type="arabicPeriod" startAt="1"/>
              <a:defRPr sz="2500">
                <a:solidFill>
                  <a:srgbClr val="FFFFFF"/>
                </a:solidFill>
                <a:latin typeface="+mn-lt"/>
                <a:ea typeface="+mn-ea"/>
                <a:cs typeface="+mn-cs"/>
                <a:sym typeface="Calibri"/>
              </a:defRPr>
            </a:pPr>
            <a:r>
              <a:t>Socket.IO Client – Enables real-time communication with Flask-SocketIO</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5" name="TextBox 1"/>
          <p:cNvSpPr txBox="1"/>
          <p:nvPr/>
        </p:nvSpPr>
        <p:spPr>
          <a:xfrm>
            <a:off x="777236" y="457201"/>
            <a:ext cx="4579994"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Database Schema</a:t>
            </a:r>
          </a:p>
        </p:txBody>
      </p:sp>
      <p:sp>
        <p:nvSpPr>
          <p:cNvPr id="126" name="TextBox 2"/>
          <p:cNvSpPr txBox="1"/>
          <p:nvPr/>
        </p:nvSpPr>
        <p:spPr>
          <a:xfrm>
            <a:off x="1142999" y="1645921"/>
            <a:ext cx="1823101"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n-lt"/>
                <a:ea typeface="+mn-ea"/>
                <a:cs typeface="+mn-cs"/>
                <a:sym typeface="Calibri"/>
              </a:defRPr>
            </a:lvl1pPr>
          </a:lstStyle>
          <a:p>
            <a:pPr/>
            <a:r>
              <a:t>User Model</a:t>
            </a:r>
          </a:p>
        </p:txBody>
      </p:sp>
      <p:sp>
        <p:nvSpPr>
          <p:cNvPr id="127" name="TextBox 4"/>
          <p:cNvSpPr txBox="1"/>
          <p:nvPr/>
        </p:nvSpPr>
        <p:spPr>
          <a:xfrm>
            <a:off x="7813564" y="1645921"/>
            <a:ext cx="1780909"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n-lt"/>
                <a:ea typeface="+mn-ea"/>
                <a:cs typeface="+mn-cs"/>
                <a:sym typeface="Calibri"/>
              </a:defRPr>
            </a:lvl1pPr>
          </a:lstStyle>
          <a:p>
            <a:pPr/>
            <a:r>
              <a:t>Task Model</a:t>
            </a:r>
          </a:p>
        </p:txBody>
      </p:sp>
      <p:pic>
        <p:nvPicPr>
          <p:cNvPr id="128" name="Image Gallery" descr="Image Gallery"/>
          <p:cNvPicPr>
            <a:picLocks noChangeAspect="1"/>
          </p:cNvPicPr>
          <p:nvPr/>
        </p:nvPicPr>
        <p:blipFill>
          <a:blip r:embed="rId4">
            <a:extLst/>
          </a:blip>
          <a:srcRect l="1313" t="0" r="1313" b="0"/>
          <a:stretch>
            <a:fillRect/>
          </a:stretch>
        </p:blipFill>
        <p:spPr>
          <a:xfrm>
            <a:off x="1067739" y="2573199"/>
            <a:ext cx="3774770" cy="1841381"/>
          </a:xfrm>
          <a:prstGeom prst="rect">
            <a:avLst/>
          </a:prstGeom>
          <a:ln w="12700">
            <a:miter lim="400000"/>
          </a:ln>
        </p:spPr>
      </p:pic>
      <p:pic>
        <p:nvPicPr>
          <p:cNvPr id="129" name="Image Gallery" descr="Image Gallery"/>
          <p:cNvPicPr>
            <a:picLocks noChangeAspect="1"/>
          </p:cNvPicPr>
          <p:nvPr/>
        </p:nvPicPr>
        <p:blipFill>
          <a:blip r:embed="rId5">
            <a:extLst/>
          </a:blip>
          <a:srcRect l="433" t="0" r="433" b="0"/>
          <a:stretch>
            <a:fillRect/>
          </a:stretch>
        </p:blipFill>
        <p:spPr>
          <a:xfrm>
            <a:off x="7747230" y="2589747"/>
            <a:ext cx="4729514" cy="449486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3" name="TextBox 1"/>
          <p:cNvSpPr txBox="1"/>
          <p:nvPr/>
        </p:nvSpPr>
        <p:spPr>
          <a:xfrm>
            <a:off x="777237" y="457201"/>
            <a:ext cx="3630471"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API Endpoints</a:t>
            </a:r>
          </a:p>
        </p:txBody>
      </p:sp>
      <p:sp>
        <p:nvSpPr>
          <p:cNvPr id="134" name="TextBox 2"/>
          <p:cNvSpPr txBox="1"/>
          <p:nvPr/>
        </p:nvSpPr>
        <p:spPr>
          <a:xfrm>
            <a:off x="1142995" y="1054711"/>
            <a:ext cx="12344410" cy="65138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n-lt"/>
                <a:ea typeface="+mn-ea"/>
                <a:cs typeface="+mn-cs"/>
                <a:sym typeface="Calibri"/>
              </a:defRPr>
            </a:pPr>
          </a:p>
          <a:p>
            <a:pPr>
              <a:spcBef>
                <a:spcPts val="2000"/>
              </a:spcBef>
              <a:defRPr b="1" sz="3600">
                <a:solidFill>
                  <a:srgbClr val="FFD700"/>
                </a:solidFill>
                <a:latin typeface="+mn-lt"/>
                <a:ea typeface="+mn-ea"/>
                <a:cs typeface="+mn-cs"/>
                <a:sym typeface="Calibri"/>
              </a:defRPr>
            </a:pPr>
            <a:r>
              <a:t>Authentication APIs</a:t>
            </a:r>
          </a:p>
          <a:p>
            <a:pPr lvl="1" indent="457200">
              <a:spcBef>
                <a:spcPts val="800"/>
              </a:spcBef>
              <a:defRPr sz="2400">
                <a:solidFill>
                  <a:srgbClr val="FFFFFF"/>
                </a:solidFill>
                <a:latin typeface="+mn-lt"/>
                <a:ea typeface="+mn-ea"/>
                <a:cs typeface="+mn-cs"/>
                <a:sym typeface="Calibri"/>
              </a:defRPr>
            </a:pPr>
            <a:r>
              <a:t>POST /api/auth/register – User registration with secure password hashing using Werkzeug</a:t>
            </a:r>
          </a:p>
          <a:p>
            <a:pPr lvl="1" indent="457200">
              <a:spcBef>
                <a:spcPts val="800"/>
              </a:spcBef>
              <a:defRPr sz="2400">
                <a:solidFill>
                  <a:srgbClr val="FFFFFF"/>
                </a:solidFill>
                <a:latin typeface="+mn-lt"/>
                <a:ea typeface="+mn-ea"/>
                <a:cs typeface="+mn-cs"/>
                <a:sym typeface="Calibri"/>
              </a:defRPr>
            </a:pPr>
            <a:r>
              <a:t>POST /api/auth/login – User login with JWT token generation (7-day validity)</a:t>
            </a:r>
          </a:p>
          <a:p>
            <a:pPr>
              <a:spcBef>
                <a:spcPts val="2000"/>
              </a:spcBef>
              <a:defRPr b="1" sz="3600">
                <a:solidFill>
                  <a:srgbClr val="FFD700"/>
                </a:solidFill>
                <a:latin typeface="+mn-lt"/>
                <a:ea typeface="+mn-ea"/>
                <a:cs typeface="+mn-cs"/>
                <a:sym typeface="Calibri"/>
              </a:defRPr>
            </a:pPr>
            <a:r>
              <a:t>Task Management APIs (Protected)</a:t>
            </a:r>
          </a:p>
          <a:p>
            <a:pPr lvl="1" indent="457200">
              <a:spcBef>
                <a:spcPts val="800"/>
              </a:spcBef>
              <a:defRPr sz="2400">
                <a:solidFill>
                  <a:srgbClr val="FFFFFF"/>
                </a:solidFill>
                <a:latin typeface="+mn-lt"/>
                <a:ea typeface="+mn-ea"/>
                <a:cs typeface="+mn-cs"/>
                <a:sym typeface="Calibri"/>
              </a:defRPr>
            </a:pPr>
            <a:r>
              <a:t>GET /api/tasks – Fetch all tasks for the authenticated user (supports search)</a:t>
            </a:r>
          </a:p>
          <a:p>
            <a:pPr lvl="1" indent="457200">
              <a:spcBef>
                <a:spcPts val="800"/>
              </a:spcBef>
              <a:defRPr sz="2400">
                <a:solidFill>
                  <a:srgbClr val="FFFFFF"/>
                </a:solidFill>
                <a:latin typeface="+mn-lt"/>
                <a:ea typeface="+mn-ea"/>
                <a:cs typeface="+mn-cs"/>
                <a:sym typeface="Calibri"/>
              </a:defRPr>
            </a:pPr>
            <a:r>
              <a:t>POST /api/tasks – Create a new task with title, description, and timestamp</a:t>
            </a:r>
          </a:p>
          <a:p>
            <a:pPr lvl="1" indent="457200">
              <a:spcBef>
                <a:spcPts val="800"/>
              </a:spcBef>
              <a:defRPr sz="2400">
                <a:solidFill>
                  <a:srgbClr val="FFFFFF"/>
                </a:solidFill>
                <a:latin typeface="+mn-lt"/>
                <a:ea typeface="+mn-ea"/>
                <a:cs typeface="+mn-cs"/>
                <a:sym typeface="Calibri"/>
              </a:defRPr>
            </a:pPr>
            <a:r>
              <a:t>PUT /api/tasks/&lt;id&gt; – Update existing task details and status</a:t>
            </a:r>
          </a:p>
          <a:p>
            <a:pPr lvl="1" indent="457200">
              <a:spcBef>
                <a:spcPts val="800"/>
              </a:spcBef>
              <a:defRPr sz="2400">
                <a:solidFill>
                  <a:srgbClr val="FFFFFF"/>
                </a:solidFill>
                <a:latin typeface="+mn-lt"/>
                <a:ea typeface="+mn-ea"/>
                <a:cs typeface="+mn-cs"/>
                <a:sym typeface="Calibri"/>
              </a:defRPr>
            </a:pPr>
            <a:r>
              <a:t>DELETE /api/tasks/&lt;id&gt; – Delete a specific task belonging to the user</a:t>
            </a:r>
          </a:p>
          <a:p>
            <a:pPr lvl="1" indent="457200">
              <a:spcBef>
                <a:spcPts val="800"/>
              </a:spcBef>
              <a:defRPr sz="2400">
                <a:solidFill>
                  <a:srgbClr val="FFFFFF"/>
                </a:solidFill>
                <a:latin typeface="+mn-lt"/>
                <a:ea typeface="+mn-ea"/>
                <a:cs typeface="+mn-cs"/>
                <a:sym typeface="Calibri"/>
              </a:defRPr>
            </a:pPr>
            <a:r>
              <a:t>PATCH /api/tasks/&lt;id&gt;/complete – Mark a task as completed</a:t>
            </a:r>
          </a:p>
          <a:p>
            <a:pPr>
              <a:spcBef>
                <a:spcPts val="2000"/>
              </a:spcBef>
              <a:defRPr b="1" sz="3600">
                <a:solidFill>
                  <a:srgbClr val="FFD700"/>
                </a:solidFill>
                <a:latin typeface="+mn-lt"/>
                <a:ea typeface="+mn-ea"/>
                <a:cs typeface="+mn-cs"/>
                <a:sym typeface="Calibri"/>
              </a:defRPr>
            </a:pPr>
            <a:r>
              <a:t>Health Check</a:t>
            </a:r>
          </a:p>
          <a:p>
            <a:pPr lvl="1" indent="457200">
              <a:spcBef>
                <a:spcPts val="800"/>
              </a:spcBef>
              <a:defRPr sz="2400">
                <a:solidFill>
                  <a:srgbClr val="FFFFFF"/>
                </a:solidFill>
                <a:latin typeface="+mn-lt"/>
                <a:ea typeface="+mn-ea"/>
                <a:cs typeface="+mn-cs"/>
                <a:sym typeface="Calibri"/>
              </a:defRPr>
            </a:pPr>
            <a:r>
              <a:t>GET / – Root endpoint confirming Flask server is running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8" name="TextBox 1"/>
          <p:cNvSpPr txBox="1"/>
          <p:nvPr/>
        </p:nvSpPr>
        <p:spPr>
          <a:xfrm>
            <a:off x="777235" y="457201"/>
            <a:ext cx="6433202"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n-lt"/>
                <a:ea typeface="+mn-ea"/>
                <a:cs typeface="+mn-cs"/>
                <a:sym typeface="Calibri"/>
              </a:defRPr>
            </a:lvl1pPr>
          </a:lstStyle>
          <a:p>
            <a:pPr/>
            <a:r>
              <a:t>JWT Authentication Flow</a:t>
            </a:r>
          </a:p>
        </p:txBody>
      </p:sp>
      <p:sp>
        <p:nvSpPr>
          <p:cNvPr id="139" name="TextBox 2"/>
          <p:cNvSpPr txBox="1"/>
          <p:nvPr/>
        </p:nvSpPr>
        <p:spPr>
          <a:xfrm>
            <a:off x="1142995" y="1338211"/>
            <a:ext cx="12344410" cy="656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1200"/>
              </a:spcBef>
              <a:defRPr b="1" sz="2200">
                <a:solidFill>
                  <a:srgbClr val="FFFFFF"/>
                </a:solidFill>
                <a:latin typeface="+mn-lt"/>
                <a:ea typeface="+mn-ea"/>
                <a:cs typeface="+mn-cs"/>
                <a:sym typeface="Calibri"/>
              </a:defRPr>
            </a:pPr>
            <a:r>
              <a:t>1.	User Registration/Login</a:t>
            </a:r>
          </a:p>
          <a:p>
            <a:pPr>
              <a:spcBef>
                <a:spcPts val="1200"/>
              </a:spcBef>
              <a:defRPr b="1" sz="2200">
                <a:solidFill>
                  <a:srgbClr val="FFFFFF"/>
                </a:solidFill>
                <a:latin typeface="+mn-lt"/>
                <a:ea typeface="+mn-ea"/>
                <a:cs typeface="+mn-cs"/>
                <a:sym typeface="Calibri"/>
              </a:defRPr>
            </a:pPr>
            <a:r>
              <a:t>       └── Client sends username and password via JSON request</a:t>
            </a:r>
          </a:p>
          <a:p>
            <a:pPr>
              <a:spcBef>
                <a:spcPts val="1200"/>
              </a:spcBef>
              <a:defRPr b="1" sz="2200">
                <a:solidFill>
                  <a:srgbClr val="FFFFFF"/>
                </a:solidFill>
                <a:latin typeface="+mn-lt"/>
                <a:ea typeface="+mn-ea"/>
                <a:cs typeface="+mn-cs"/>
                <a:sym typeface="Calibri"/>
              </a:defRPr>
            </a:pPr>
            <a:r>
              <a:t>2.	Server Validation</a:t>
            </a:r>
          </a:p>
          <a:p>
            <a:pPr>
              <a:spcBef>
                <a:spcPts val="1200"/>
              </a:spcBef>
              <a:defRPr b="1" sz="2200">
                <a:solidFill>
                  <a:srgbClr val="FFFFFF"/>
                </a:solidFill>
                <a:latin typeface="+mn-lt"/>
                <a:ea typeface="+mn-ea"/>
                <a:cs typeface="+mn-cs"/>
                <a:sym typeface="Calibri"/>
              </a:defRPr>
            </a:pPr>
            <a:r>
              <a:t>       └── Password hashed and verified using Werkzeug security module</a:t>
            </a:r>
          </a:p>
          <a:p>
            <a:pPr>
              <a:spcBef>
                <a:spcPts val="1200"/>
              </a:spcBef>
              <a:defRPr b="1" sz="2200">
                <a:solidFill>
                  <a:srgbClr val="FFFFFF"/>
                </a:solidFill>
                <a:latin typeface="+mn-lt"/>
                <a:ea typeface="+mn-ea"/>
                <a:cs typeface="+mn-cs"/>
                <a:sym typeface="Calibri"/>
              </a:defRPr>
            </a:pPr>
            <a:r>
              <a:t>3.	Token Generation</a:t>
            </a:r>
          </a:p>
          <a:p>
            <a:pPr>
              <a:spcBef>
                <a:spcPts val="1200"/>
              </a:spcBef>
              <a:defRPr b="1" sz="2200">
                <a:solidFill>
                  <a:srgbClr val="FFFFFF"/>
                </a:solidFill>
                <a:latin typeface="+mn-lt"/>
                <a:ea typeface="+mn-ea"/>
                <a:cs typeface="+mn-cs"/>
                <a:sym typeface="Calibri"/>
              </a:defRPr>
            </a:pPr>
            <a:r>
              <a:t>       └── Server creates a JWT containing user ID (7-day expiry)</a:t>
            </a:r>
          </a:p>
          <a:p>
            <a:pPr>
              <a:spcBef>
                <a:spcPts val="1200"/>
              </a:spcBef>
              <a:defRPr b="1" sz="2200">
                <a:solidFill>
                  <a:srgbClr val="FFFFFF"/>
                </a:solidFill>
                <a:latin typeface="+mn-lt"/>
                <a:ea typeface="+mn-ea"/>
                <a:cs typeface="+mn-cs"/>
                <a:sym typeface="Calibri"/>
              </a:defRPr>
            </a:pPr>
            <a:r>
              <a:t>4.	Client Storage</a:t>
            </a:r>
          </a:p>
          <a:p>
            <a:pPr>
              <a:spcBef>
                <a:spcPts val="1200"/>
              </a:spcBef>
              <a:defRPr b="1" sz="2200">
                <a:solidFill>
                  <a:srgbClr val="FFFFFF"/>
                </a:solidFill>
                <a:latin typeface="+mn-lt"/>
                <a:ea typeface="+mn-ea"/>
                <a:cs typeface="+mn-cs"/>
                <a:sym typeface="Calibri"/>
              </a:defRPr>
            </a:pPr>
            <a:r>
              <a:t>       └── Token stored securely in browser localStorage</a:t>
            </a:r>
          </a:p>
          <a:p>
            <a:pPr>
              <a:spcBef>
                <a:spcPts val="1200"/>
              </a:spcBef>
              <a:defRPr b="1" sz="2200">
                <a:solidFill>
                  <a:srgbClr val="FFFFFF"/>
                </a:solidFill>
                <a:latin typeface="+mn-lt"/>
                <a:ea typeface="+mn-ea"/>
                <a:cs typeface="+mn-cs"/>
                <a:sym typeface="Calibri"/>
              </a:defRPr>
            </a:pPr>
            <a:r>
              <a:t>5.	Authenticated Requests</a:t>
            </a:r>
          </a:p>
          <a:p>
            <a:pPr>
              <a:spcBef>
                <a:spcPts val="1200"/>
              </a:spcBef>
              <a:defRPr b="1" sz="2200">
                <a:solidFill>
                  <a:srgbClr val="FFFFFF"/>
                </a:solidFill>
                <a:latin typeface="+mn-lt"/>
                <a:ea typeface="+mn-ea"/>
                <a:cs typeface="+mn-cs"/>
                <a:sym typeface="Calibri"/>
              </a:defRPr>
            </a:pPr>
            <a:r>
              <a:t>       └── Client includes JWT in the Authorization header (Bearer token)</a:t>
            </a:r>
          </a:p>
          <a:p>
            <a:pPr>
              <a:spcBef>
                <a:spcPts val="1200"/>
              </a:spcBef>
              <a:defRPr b="1" sz="2200">
                <a:solidFill>
                  <a:srgbClr val="FFFFFF"/>
                </a:solidFill>
                <a:latin typeface="+mn-lt"/>
                <a:ea typeface="+mn-ea"/>
                <a:cs typeface="+mn-cs"/>
                <a:sym typeface="Calibri"/>
              </a:defRPr>
            </a:pPr>
            <a:r>
              <a:t>6.	Token Verification</a:t>
            </a:r>
          </a:p>
          <a:p>
            <a:pPr>
              <a:spcBef>
                <a:spcPts val="1200"/>
              </a:spcBef>
              <a:defRPr b="1" sz="2200">
                <a:solidFill>
                  <a:srgbClr val="FFFFFF"/>
                </a:solidFill>
                <a:latin typeface="+mn-lt"/>
                <a:ea typeface="+mn-ea"/>
                <a:cs typeface="+mn-cs"/>
                <a:sym typeface="Calibri"/>
              </a:defRPr>
            </a:pPr>
            <a:r>
              <a:t>       └── Custom @token_required decorator verifies token signature and expiry</a:t>
            </a:r>
          </a:p>
          <a:p>
            <a:pPr>
              <a:spcBef>
                <a:spcPts val="1200"/>
              </a:spcBef>
              <a:defRPr b="1" sz="2200">
                <a:solidFill>
                  <a:srgbClr val="FFFFFF"/>
                </a:solidFill>
                <a:latin typeface="+mn-lt"/>
                <a:ea typeface="+mn-ea"/>
                <a:cs typeface="+mn-cs"/>
                <a:sym typeface="Calibri"/>
              </a:defRPr>
            </a:pPr>
            <a:r>
              <a:t>✅ Stateless authentication – No server-side session storage required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